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7"/>
  </p:notesMasterIdLst>
  <p:handoutMasterIdLst>
    <p:handoutMasterId r:id="rId28"/>
  </p:handoutMasterIdLst>
  <p:sldIdLst>
    <p:sldId id="431" r:id="rId2"/>
    <p:sldId id="395" r:id="rId3"/>
    <p:sldId id="396" r:id="rId4"/>
    <p:sldId id="433" r:id="rId5"/>
    <p:sldId id="435" r:id="rId6"/>
    <p:sldId id="436" r:id="rId7"/>
    <p:sldId id="437" r:id="rId8"/>
    <p:sldId id="397" r:id="rId9"/>
    <p:sldId id="398" r:id="rId10"/>
    <p:sldId id="406" r:id="rId11"/>
    <p:sldId id="438" r:id="rId12"/>
    <p:sldId id="439" r:id="rId13"/>
    <p:sldId id="440" r:id="rId14"/>
    <p:sldId id="441" r:id="rId15"/>
    <p:sldId id="442" r:id="rId16"/>
    <p:sldId id="443" r:id="rId17"/>
    <p:sldId id="408" r:id="rId18"/>
    <p:sldId id="409" r:id="rId19"/>
    <p:sldId id="410" r:id="rId20"/>
    <p:sldId id="405" r:id="rId21"/>
    <p:sldId id="444" r:id="rId22"/>
    <p:sldId id="416" r:id="rId23"/>
    <p:sldId id="417" r:id="rId24"/>
    <p:sldId id="450" r:id="rId25"/>
    <p:sldId id="430" r:id="rId26"/>
  </p:sldIdLst>
  <p:sldSz cx="9906000" cy="6858000" type="A4"/>
  <p:notesSz cx="6669088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66"/>
    <a:srgbClr val="000000"/>
    <a:srgbClr val="000099"/>
    <a:srgbClr val="009999"/>
    <a:srgbClr val="EAEAEA"/>
    <a:srgbClr val="CBCBCB"/>
    <a:srgbClr val="FF6600"/>
    <a:srgbClr val="FF0000"/>
    <a:srgbClr val="FFF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4" autoAdjust="0"/>
    <p:restoredTop sz="88581" autoAdjust="0"/>
  </p:normalViewPr>
  <p:slideViewPr>
    <p:cSldViewPr>
      <p:cViewPr>
        <p:scale>
          <a:sx n="100" d="100"/>
          <a:sy n="100" d="100"/>
        </p:scale>
        <p:origin x="-1014" y="-14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5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44" y="-102"/>
      </p:cViewPr>
      <p:guideLst>
        <p:guide orient="horz" pos="3126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F1D30A-4C57-4A77-AD99-14A55E5E62D5}" type="doc">
      <dgm:prSet loTypeId="urn:microsoft.com/office/officeart/2005/8/layout/venn1" loCatId="relationship" qsTypeId="urn:microsoft.com/office/officeart/2005/8/quickstyle/simple4" qsCatId="simple" csTypeId="urn:microsoft.com/office/officeart/2005/8/colors/colorful5" csCatId="colorful" phldr="1"/>
      <dgm:spPr/>
    </dgm:pt>
    <dgm:pt modelId="{3AD43CB4-8A03-4F78-9FC6-9D91A2FA58BA}">
      <dgm:prSet phldrT="[텍스트]"/>
      <dgm:spPr>
        <a:solidFill>
          <a:srgbClr val="FF6600"/>
        </a:solidFill>
      </dgm:spPr>
      <dgm:t>
        <a:bodyPr/>
        <a:lstStyle/>
        <a:p>
          <a:pPr latinLnBrk="1"/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Math, Stats,</a:t>
          </a:r>
          <a:br>
            <a:rPr lang="en-US" altLang="ko-KR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Algorithms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31C92AD8-26C9-4DE1-871E-A8F1A4B557D2}" type="parTrans" cxnId="{60E3AA22-86DE-4DA6-BA37-606BFE4356D9}">
      <dgm:prSet/>
      <dgm:spPr/>
      <dgm:t>
        <a:bodyPr/>
        <a:lstStyle/>
        <a:p>
          <a:pPr latinLnBrk="1"/>
          <a:endParaRPr lang="ko-KR" altLang="en-US"/>
        </a:p>
      </dgm:t>
    </dgm:pt>
    <dgm:pt modelId="{8DFA71BB-113C-4BF5-86C2-BD60CC930917}" type="sibTrans" cxnId="{60E3AA22-86DE-4DA6-BA37-606BFE4356D9}">
      <dgm:prSet/>
      <dgm:spPr/>
      <dgm:t>
        <a:bodyPr/>
        <a:lstStyle/>
        <a:p>
          <a:pPr latinLnBrk="1"/>
          <a:endParaRPr lang="ko-KR" altLang="en-US"/>
        </a:p>
      </dgm:t>
    </dgm:pt>
    <dgm:pt modelId="{840044A0-D45C-4909-AE0E-452A6145CCEE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Data </a:t>
          </a:r>
          <a:br>
            <a:rPr lang="en-US" altLang="ko-KR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Communication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DF854B46-A7D8-48B3-8E03-3FD827FA9996}" type="parTrans" cxnId="{6CD5A267-2E0C-4019-BDA0-A2C35B187DBE}">
      <dgm:prSet/>
      <dgm:spPr/>
      <dgm:t>
        <a:bodyPr/>
        <a:lstStyle/>
        <a:p>
          <a:pPr latinLnBrk="1"/>
          <a:endParaRPr lang="ko-KR" altLang="en-US"/>
        </a:p>
      </dgm:t>
    </dgm:pt>
    <dgm:pt modelId="{20376312-2252-4BD3-8F4E-BDDA0DC52A18}" type="sibTrans" cxnId="{6CD5A267-2E0C-4019-BDA0-A2C35B187DBE}">
      <dgm:prSet/>
      <dgm:spPr/>
      <dgm:t>
        <a:bodyPr/>
        <a:lstStyle/>
        <a:p>
          <a:pPr latinLnBrk="1"/>
          <a:endParaRPr lang="ko-KR" altLang="en-US"/>
        </a:p>
      </dgm:t>
    </dgm:pt>
    <dgm:pt modelId="{83D418E2-DF8B-46AA-8ED8-6EE3CB517385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Software</a:t>
          </a:r>
          <a:br>
            <a:rPr lang="en-US" altLang="ko-KR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Engineering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EDFDB302-8F2D-44CD-B63D-48303E40D253}" type="parTrans" cxnId="{38C87F0B-2610-45F8-8039-50C469402D80}">
      <dgm:prSet/>
      <dgm:spPr/>
      <dgm:t>
        <a:bodyPr/>
        <a:lstStyle/>
        <a:p>
          <a:pPr latinLnBrk="1"/>
          <a:endParaRPr lang="ko-KR" altLang="en-US"/>
        </a:p>
      </dgm:t>
    </dgm:pt>
    <dgm:pt modelId="{250A6319-4C4B-48A9-8821-7B7EE658C75E}" type="sibTrans" cxnId="{38C87F0B-2610-45F8-8039-50C469402D80}">
      <dgm:prSet/>
      <dgm:spPr/>
      <dgm:t>
        <a:bodyPr/>
        <a:lstStyle/>
        <a:p>
          <a:pPr latinLnBrk="1"/>
          <a:endParaRPr lang="ko-KR" altLang="en-US"/>
        </a:p>
      </dgm:t>
    </dgm:pt>
    <dgm:pt modelId="{FB366702-2119-4820-A6C6-2F854D1FC2F3}" type="pres">
      <dgm:prSet presAssocID="{FCF1D30A-4C57-4A77-AD99-14A55E5E62D5}" presName="compositeShape" presStyleCnt="0">
        <dgm:presLayoutVars>
          <dgm:chMax val="7"/>
          <dgm:dir/>
          <dgm:resizeHandles val="exact"/>
        </dgm:presLayoutVars>
      </dgm:prSet>
      <dgm:spPr/>
    </dgm:pt>
    <dgm:pt modelId="{07429001-B64E-44A0-80CD-A7409C9D8317}" type="pres">
      <dgm:prSet presAssocID="{3AD43CB4-8A03-4F78-9FC6-9D91A2FA58BA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F841C51-3984-44C7-97AF-59ADD342E81B}" type="pres">
      <dgm:prSet presAssocID="{3AD43CB4-8A03-4F78-9FC6-9D91A2FA58B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6B4B6-4457-4DDB-B4A0-F715AABBF29C}" type="pres">
      <dgm:prSet presAssocID="{840044A0-D45C-4909-AE0E-452A6145CCEE}" presName="circ2" presStyleLbl="vennNode1" presStyleIdx="1" presStyleCnt="3" custLinFactNeighborX="-4291" custLinFactNeighborY="-5857"/>
      <dgm:spPr/>
      <dgm:t>
        <a:bodyPr/>
        <a:lstStyle/>
        <a:p>
          <a:pPr latinLnBrk="1"/>
          <a:endParaRPr lang="ko-KR" altLang="en-US"/>
        </a:p>
      </dgm:t>
    </dgm:pt>
    <dgm:pt modelId="{31C98165-8B69-42BA-ABA1-012CAF41ECCF}" type="pres">
      <dgm:prSet presAssocID="{840044A0-D45C-4909-AE0E-452A6145CCE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77CC19-EE6B-4A7B-939C-C3FE2715A82C}" type="pres">
      <dgm:prSet presAssocID="{83D418E2-DF8B-46AA-8ED8-6EE3CB517385}" presName="circ3" presStyleLbl="vennNode1" presStyleIdx="2" presStyleCnt="3" custLinFactNeighborX="4622" custLinFactNeighborY="-3561"/>
      <dgm:spPr/>
      <dgm:t>
        <a:bodyPr/>
        <a:lstStyle/>
        <a:p>
          <a:pPr latinLnBrk="1"/>
          <a:endParaRPr lang="ko-KR" altLang="en-US"/>
        </a:p>
      </dgm:t>
    </dgm:pt>
    <dgm:pt modelId="{76DD82DB-76D2-484A-837A-897FE239A6B3}" type="pres">
      <dgm:prSet presAssocID="{83D418E2-DF8B-46AA-8ED8-6EE3CB51738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C6D4BF9-E0A8-4F6D-8BE1-43F43025EE0D}" type="presOf" srcId="{83D418E2-DF8B-46AA-8ED8-6EE3CB517385}" destId="{6677CC19-EE6B-4A7B-939C-C3FE2715A82C}" srcOrd="0" destOrd="0" presId="urn:microsoft.com/office/officeart/2005/8/layout/venn1"/>
    <dgm:cxn modelId="{657E9717-60E3-4684-B245-5C47768D6938}" type="presOf" srcId="{3AD43CB4-8A03-4F78-9FC6-9D91A2FA58BA}" destId="{AF841C51-3984-44C7-97AF-59ADD342E81B}" srcOrd="1" destOrd="0" presId="urn:microsoft.com/office/officeart/2005/8/layout/venn1"/>
    <dgm:cxn modelId="{C41DA547-8846-45DE-9BA5-809F6369C266}" type="presOf" srcId="{840044A0-D45C-4909-AE0E-452A6145CCEE}" destId="{31C98165-8B69-42BA-ABA1-012CAF41ECCF}" srcOrd="1" destOrd="0" presId="urn:microsoft.com/office/officeart/2005/8/layout/venn1"/>
    <dgm:cxn modelId="{A515AB19-BEB5-446D-A5F5-09C33D5C84E4}" type="presOf" srcId="{FCF1D30A-4C57-4A77-AD99-14A55E5E62D5}" destId="{FB366702-2119-4820-A6C6-2F854D1FC2F3}" srcOrd="0" destOrd="0" presId="urn:microsoft.com/office/officeart/2005/8/layout/venn1"/>
    <dgm:cxn modelId="{38C87F0B-2610-45F8-8039-50C469402D80}" srcId="{FCF1D30A-4C57-4A77-AD99-14A55E5E62D5}" destId="{83D418E2-DF8B-46AA-8ED8-6EE3CB517385}" srcOrd="2" destOrd="0" parTransId="{EDFDB302-8F2D-44CD-B63D-48303E40D253}" sibTransId="{250A6319-4C4B-48A9-8821-7B7EE658C75E}"/>
    <dgm:cxn modelId="{6CD5A267-2E0C-4019-BDA0-A2C35B187DBE}" srcId="{FCF1D30A-4C57-4A77-AD99-14A55E5E62D5}" destId="{840044A0-D45C-4909-AE0E-452A6145CCEE}" srcOrd="1" destOrd="0" parTransId="{DF854B46-A7D8-48B3-8E03-3FD827FA9996}" sibTransId="{20376312-2252-4BD3-8F4E-BDDA0DC52A18}"/>
    <dgm:cxn modelId="{60E3AA22-86DE-4DA6-BA37-606BFE4356D9}" srcId="{FCF1D30A-4C57-4A77-AD99-14A55E5E62D5}" destId="{3AD43CB4-8A03-4F78-9FC6-9D91A2FA58BA}" srcOrd="0" destOrd="0" parTransId="{31C92AD8-26C9-4DE1-871E-A8F1A4B557D2}" sibTransId="{8DFA71BB-113C-4BF5-86C2-BD60CC930917}"/>
    <dgm:cxn modelId="{7C75C902-578D-4E85-AF0B-CA248759CB5F}" type="presOf" srcId="{83D418E2-DF8B-46AA-8ED8-6EE3CB517385}" destId="{76DD82DB-76D2-484A-837A-897FE239A6B3}" srcOrd="1" destOrd="0" presId="urn:microsoft.com/office/officeart/2005/8/layout/venn1"/>
    <dgm:cxn modelId="{6EE562D9-C996-4979-A4A6-32B6CE0DFC27}" type="presOf" srcId="{3AD43CB4-8A03-4F78-9FC6-9D91A2FA58BA}" destId="{07429001-B64E-44A0-80CD-A7409C9D8317}" srcOrd="0" destOrd="0" presId="urn:microsoft.com/office/officeart/2005/8/layout/venn1"/>
    <dgm:cxn modelId="{A20FA411-04BD-446E-B5DC-81C1B1EAD693}" type="presOf" srcId="{840044A0-D45C-4909-AE0E-452A6145CCEE}" destId="{08A6B4B6-4457-4DDB-B4A0-F715AABBF29C}" srcOrd="0" destOrd="0" presId="urn:microsoft.com/office/officeart/2005/8/layout/venn1"/>
    <dgm:cxn modelId="{8521248B-696B-49FA-A6AF-69A68A78E449}" type="presParOf" srcId="{FB366702-2119-4820-A6C6-2F854D1FC2F3}" destId="{07429001-B64E-44A0-80CD-A7409C9D8317}" srcOrd="0" destOrd="0" presId="urn:microsoft.com/office/officeart/2005/8/layout/venn1"/>
    <dgm:cxn modelId="{DAB570F4-F0CF-4B34-BEAA-C999597BFB78}" type="presParOf" srcId="{FB366702-2119-4820-A6C6-2F854D1FC2F3}" destId="{AF841C51-3984-44C7-97AF-59ADD342E81B}" srcOrd="1" destOrd="0" presId="urn:microsoft.com/office/officeart/2005/8/layout/venn1"/>
    <dgm:cxn modelId="{8AF00401-A93B-45B1-AC6B-0B257EA5AD59}" type="presParOf" srcId="{FB366702-2119-4820-A6C6-2F854D1FC2F3}" destId="{08A6B4B6-4457-4DDB-B4A0-F715AABBF29C}" srcOrd="2" destOrd="0" presId="urn:microsoft.com/office/officeart/2005/8/layout/venn1"/>
    <dgm:cxn modelId="{E10FC3EE-F41B-4232-871D-0C7193581865}" type="presParOf" srcId="{FB366702-2119-4820-A6C6-2F854D1FC2F3}" destId="{31C98165-8B69-42BA-ABA1-012CAF41ECCF}" srcOrd="3" destOrd="0" presId="urn:microsoft.com/office/officeart/2005/8/layout/venn1"/>
    <dgm:cxn modelId="{3DC9AED7-2523-44F8-8381-C7C378151912}" type="presParOf" srcId="{FB366702-2119-4820-A6C6-2F854D1FC2F3}" destId="{6677CC19-EE6B-4A7B-939C-C3FE2715A82C}" srcOrd="4" destOrd="0" presId="urn:microsoft.com/office/officeart/2005/8/layout/venn1"/>
    <dgm:cxn modelId="{21243D6A-5418-4716-A900-8BDB355FB45B}" type="presParOf" srcId="{FB366702-2119-4820-A6C6-2F854D1FC2F3}" destId="{76DD82DB-76D2-484A-837A-897FE239A6B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0D26F7-97E6-47F5-AC79-D2339A3DEA28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85D09AB-4C3A-4B64-BABF-652A4D925FD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Beautiful is better than ugly</a:t>
          </a:r>
          <a:endParaRPr lang="ko-KR" altLang="en-US" dirty="0"/>
        </a:p>
      </dgm:t>
    </dgm:pt>
    <dgm:pt modelId="{95CB3084-66E9-4334-9CD9-F6C63E3B6F71}" type="parTrans" cxnId="{FF6A6AC4-88EE-44B7-BD99-361052F9E52F}">
      <dgm:prSet/>
      <dgm:spPr/>
      <dgm:t>
        <a:bodyPr/>
        <a:lstStyle/>
        <a:p>
          <a:pPr latinLnBrk="1"/>
          <a:endParaRPr lang="ko-KR" altLang="en-US"/>
        </a:p>
      </dgm:t>
    </dgm:pt>
    <dgm:pt modelId="{1E2B7B71-86C6-4F83-AABA-73D1DE128BB2}" type="sibTrans" cxnId="{FF6A6AC4-88EE-44B7-BD99-361052F9E52F}">
      <dgm:prSet/>
      <dgm:spPr/>
      <dgm:t>
        <a:bodyPr/>
        <a:lstStyle/>
        <a:p>
          <a:pPr latinLnBrk="1"/>
          <a:endParaRPr lang="ko-KR" altLang="en-US"/>
        </a:p>
      </dgm:t>
    </dgm:pt>
    <dgm:pt modelId="{9C0F3B4F-1086-4104-A70E-63BF76EE52DC}">
      <dgm:prSet phldrT="[텍스트]"/>
      <dgm:spPr>
        <a:solidFill>
          <a:srgbClr val="006600"/>
        </a:solidFill>
      </dgm:spPr>
      <dgm:t>
        <a:bodyPr/>
        <a:lstStyle/>
        <a:p>
          <a:pPr latinLnBrk="1"/>
          <a:r>
            <a:rPr lang="ko-KR" altLang="en-US" dirty="0" smtClean="0"/>
            <a:t>오픈소스</a:t>
          </a:r>
          <a:endParaRPr lang="ko-KR" altLang="en-US" dirty="0"/>
        </a:p>
      </dgm:t>
    </dgm:pt>
    <dgm:pt modelId="{C238DC52-90E3-4380-8390-B0E03D740C7D}" type="parTrans" cxnId="{7686A433-0E77-4E73-9E42-AD6EAE199B80}">
      <dgm:prSet/>
      <dgm:spPr/>
      <dgm:t>
        <a:bodyPr/>
        <a:lstStyle/>
        <a:p>
          <a:pPr latinLnBrk="1"/>
          <a:endParaRPr lang="ko-KR" altLang="en-US"/>
        </a:p>
      </dgm:t>
    </dgm:pt>
    <dgm:pt modelId="{29A01B46-7BE9-4B4A-9A17-3FE4C5D1CF75}" type="sibTrans" cxnId="{7686A433-0E77-4E73-9E42-AD6EAE199B80}">
      <dgm:prSet/>
      <dgm:spPr/>
      <dgm:t>
        <a:bodyPr/>
        <a:lstStyle/>
        <a:p>
          <a:pPr latinLnBrk="1"/>
          <a:endParaRPr lang="ko-KR" altLang="en-US"/>
        </a:p>
      </dgm:t>
    </dgm:pt>
    <dgm:pt modelId="{42C9B2EA-C50E-4731-97D9-60867BB4D6CB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dirty="0" smtClean="0"/>
            <a:t>높은 생산성</a:t>
          </a:r>
          <a:endParaRPr lang="ko-KR" altLang="en-US" dirty="0"/>
        </a:p>
      </dgm:t>
    </dgm:pt>
    <dgm:pt modelId="{E06CC614-0148-4B39-B73C-B2F6A74D8E3B}" type="parTrans" cxnId="{0890A319-49A1-443B-A4D3-1B3BB0CCE7BC}">
      <dgm:prSet/>
      <dgm:spPr/>
      <dgm:t>
        <a:bodyPr/>
        <a:lstStyle/>
        <a:p>
          <a:pPr latinLnBrk="1"/>
          <a:endParaRPr lang="ko-KR" altLang="en-US"/>
        </a:p>
      </dgm:t>
    </dgm:pt>
    <dgm:pt modelId="{E39903B2-03A0-41F4-83BA-D3F73934657D}" type="sibTrans" cxnId="{0890A319-49A1-443B-A4D3-1B3BB0CCE7BC}">
      <dgm:prSet/>
      <dgm:spPr/>
      <dgm:t>
        <a:bodyPr/>
        <a:lstStyle/>
        <a:p>
          <a:pPr latinLnBrk="1"/>
          <a:endParaRPr lang="ko-KR" altLang="en-US"/>
        </a:p>
      </dgm:t>
    </dgm:pt>
    <dgm:pt modelId="{E8447975-E266-4210-895D-F7AE6BF78D0F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Battery included. </a:t>
          </a:r>
          <a:r>
            <a:rPr lang="ko-KR" altLang="en-US" dirty="0" smtClean="0"/>
            <a:t>이미 만들어진 라이브러리 이용</a:t>
          </a:r>
          <a:endParaRPr lang="ko-KR" altLang="en-US" dirty="0"/>
        </a:p>
      </dgm:t>
    </dgm:pt>
    <dgm:pt modelId="{0557B822-3F7D-4F9C-8275-DF367ACF22CC}" type="parTrans" cxnId="{8E09BCB4-ACAD-4218-8C8C-B2F3B95EBE74}">
      <dgm:prSet/>
      <dgm:spPr/>
      <dgm:t>
        <a:bodyPr/>
        <a:lstStyle/>
        <a:p>
          <a:pPr latinLnBrk="1"/>
          <a:endParaRPr lang="ko-KR" altLang="en-US"/>
        </a:p>
      </dgm:t>
    </dgm:pt>
    <dgm:pt modelId="{B5C3472B-6631-437D-9777-F0CAC4216E5F}" type="sibTrans" cxnId="{8E09BCB4-ACAD-4218-8C8C-B2F3B95EBE74}">
      <dgm:prSet/>
      <dgm:spPr/>
      <dgm:t>
        <a:bodyPr/>
        <a:lstStyle/>
        <a:p>
          <a:pPr latinLnBrk="1"/>
          <a:endParaRPr lang="ko-KR" altLang="en-US"/>
        </a:p>
      </dgm:t>
    </dgm:pt>
    <dgm:pt modelId="{6D5B144E-EBF7-4071-9CB2-FAC4E3C7837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Life is too short, You need Python</a:t>
          </a:r>
          <a:endParaRPr lang="ko-KR" altLang="en-US" dirty="0"/>
        </a:p>
      </dgm:t>
    </dgm:pt>
    <dgm:pt modelId="{564F7AE4-1238-445E-89E6-FB286F8BCC88}" type="parTrans" cxnId="{A122DE9A-B3D3-4654-8D6D-CFCAC4F7DC10}">
      <dgm:prSet/>
      <dgm:spPr/>
      <dgm:t>
        <a:bodyPr/>
        <a:lstStyle/>
        <a:p>
          <a:pPr latinLnBrk="1"/>
          <a:endParaRPr lang="ko-KR" altLang="en-US"/>
        </a:p>
      </dgm:t>
    </dgm:pt>
    <dgm:pt modelId="{053336B7-B110-4F71-94D6-FF29B9A4AC60}" type="sibTrans" cxnId="{A122DE9A-B3D3-4654-8D6D-CFCAC4F7DC10}">
      <dgm:prSet/>
      <dgm:spPr/>
      <dgm:t>
        <a:bodyPr/>
        <a:lstStyle/>
        <a:p>
          <a:pPr latinLnBrk="1"/>
          <a:endParaRPr lang="ko-KR" altLang="en-US"/>
        </a:p>
      </dgm:t>
    </dgm:pt>
    <dgm:pt modelId="{4454FAD1-C005-4C10-A63A-32B722CFABF1}">
      <dgm:prSet phldrT="[텍스트]"/>
      <dgm:spPr>
        <a:solidFill>
          <a:srgbClr val="C00000"/>
        </a:solidFill>
      </dgm:spPr>
      <dgm:t>
        <a:bodyPr/>
        <a:lstStyle/>
        <a:p>
          <a:pPr latinLnBrk="1"/>
          <a:r>
            <a:rPr lang="ko-KR" altLang="en-US" dirty="0" smtClean="0"/>
            <a:t>파이썬의 철학</a:t>
          </a:r>
          <a:endParaRPr lang="ko-KR" altLang="en-US" dirty="0"/>
        </a:p>
      </dgm:t>
    </dgm:pt>
    <dgm:pt modelId="{DB6FF66A-91D0-4262-AD34-B8B6954FAB78}" type="parTrans" cxnId="{AB28EC45-1516-40EC-8857-B23BA58E0A87}">
      <dgm:prSet/>
      <dgm:spPr/>
      <dgm:t>
        <a:bodyPr/>
        <a:lstStyle/>
        <a:p>
          <a:pPr latinLnBrk="1"/>
          <a:endParaRPr lang="ko-KR" altLang="en-US"/>
        </a:p>
      </dgm:t>
    </dgm:pt>
    <dgm:pt modelId="{496D2322-16E1-4FF1-9C45-BF8A54E64914}" type="sibTrans" cxnId="{AB28EC45-1516-40EC-8857-B23BA58E0A87}">
      <dgm:prSet/>
      <dgm:spPr/>
      <dgm:t>
        <a:bodyPr/>
        <a:lstStyle/>
        <a:p>
          <a:pPr latinLnBrk="1"/>
          <a:endParaRPr lang="ko-KR" altLang="en-US"/>
        </a:p>
      </dgm:t>
    </dgm:pt>
    <dgm:pt modelId="{4D9B844E-9B4C-44E1-B12C-8323DD3A79B6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Explicit is better than implicit</a:t>
          </a:r>
          <a:endParaRPr lang="ko-KR" altLang="en-US" dirty="0" smtClean="0"/>
        </a:p>
      </dgm:t>
    </dgm:pt>
    <dgm:pt modelId="{F01AE249-A425-4865-ADEC-A2FBDD082C63}" type="parTrans" cxnId="{4837DA85-2EBB-41AD-AE67-5C540456AE5F}">
      <dgm:prSet/>
      <dgm:spPr/>
      <dgm:t>
        <a:bodyPr/>
        <a:lstStyle/>
        <a:p>
          <a:pPr latinLnBrk="1"/>
          <a:endParaRPr lang="ko-KR" altLang="en-US"/>
        </a:p>
      </dgm:t>
    </dgm:pt>
    <dgm:pt modelId="{63AB773D-7B9C-4E8D-A46A-DDE50E3D20CC}" type="sibTrans" cxnId="{4837DA85-2EBB-41AD-AE67-5C540456AE5F}">
      <dgm:prSet/>
      <dgm:spPr/>
      <dgm:t>
        <a:bodyPr/>
        <a:lstStyle/>
        <a:p>
          <a:pPr latinLnBrk="1"/>
          <a:endParaRPr lang="ko-KR" altLang="en-US"/>
        </a:p>
      </dgm:t>
    </dgm:pt>
    <dgm:pt modelId="{D545D1B0-338A-482E-BA2F-8F12F4D45109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Simple is better than complex</a:t>
          </a:r>
          <a:endParaRPr lang="ko-KR" altLang="en-US" dirty="0" smtClean="0"/>
        </a:p>
      </dgm:t>
    </dgm:pt>
    <dgm:pt modelId="{EF7925E5-401B-4DE3-AED8-48C061DAB6FE}" type="parTrans" cxnId="{B83920B0-E27A-41EA-9FD5-CB43B8DC8381}">
      <dgm:prSet/>
      <dgm:spPr/>
      <dgm:t>
        <a:bodyPr/>
        <a:lstStyle/>
        <a:p>
          <a:pPr latinLnBrk="1"/>
          <a:endParaRPr lang="ko-KR" altLang="en-US"/>
        </a:p>
      </dgm:t>
    </dgm:pt>
    <dgm:pt modelId="{13CE4555-09E5-4D9B-BC6C-6E6369DDBF26}" type="sibTrans" cxnId="{B83920B0-E27A-41EA-9FD5-CB43B8DC8381}">
      <dgm:prSet/>
      <dgm:spPr/>
      <dgm:t>
        <a:bodyPr/>
        <a:lstStyle/>
        <a:p>
          <a:pPr latinLnBrk="1"/>
          <a:endParaRPr lang="ko-KR" altLang="en-US"/>
        </a:p>
      </dgm:t>
    </dgm:pt>
    <dgm:pt modelId="{36E5BA11-5BCA-4AE3-8C4E-FFAFC0F6555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Prototype </a:t>
          </a:r>
          <a:r>
            <a:rPr lang="en-US" altLang="en-US" dirty="0" smtClean="0">
              <a:sym typeface="Wingdings" pitchFamily="2" charset="2"/>
            </a:rPr>
            <a:t> </a:t>
          </a:r>
          <a:r>
            <a:rPr lang="en-US" altLang="en-US" dirty="0" smtClean="0"/>
            <a:t>Product </a:t>
          </a:r>
          <a:endParaRPr lang="ko-KR" altLang="en-US" dirty="0"/>
        </a:p>
      </dgm:t>
    </dgm:pt>
    <dgm:pt modelId="{BFD33B72-1620-4121-87E3-5481FB710E6A}" type="parTrans" cxnId="{B848F2B3-E12E-4BE6-BF81-7CAE658EEF30}">
      <dgm:prSet/>
      <dgm:spPr/>
      <dgm:t>
        <a:bodyPr/>
        <a:lstStyle/>
        <a:p>
          <a:pPr latinLnBrk="1"/>
          <a:endParaRPr lang="ko-KR" altLang="en-US"/>
        </a:p>
      </dgm:t>
    </dgm:pt>
    <dgm:pt modelId="{5A1ECA41-B1BF-4CAD-9656-CAD580E5FA80}" type="sibTrans" cxnId="{B848F2B3-E12E-4BE6-BF81-7CAE658EEF30}">
      <dgm:prSet/>
      <dgm:spPr/>
      <dgm:t>
        <a:bodyPr/>
        <a:lstStyle/>
        <a:p>
          <a:pPr latinLnBrk="1"/>
          <a:endParaRPr lang="ko-KR" altLang="en-US"/>
        </a:p>
      </dgm:t>
    </dgm:pt>
    <dgm:pt modelId="{913717C4-2C31-4E8E-8AFE-5B6E520CAD2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많은 </a:t>
          </a:r>
          <a:r>
            <a:rPr lang="en-US" altLang="ko-KR" dirty="0" smtClean="0"/>
            <a:t>Library </a:t>
          </a:r>
          <a:r>
            <a:rPr lang="ko-KR" altLang="en-US" dirty="0" smtClean="0"/>
            <a:t>지원</a:t>
          </a:r>
          <a:r>
            <a:rPr lang="en-US" altLang="ko-KR" dirty="0" smtClean="0"/>
            <a:t>, </a:t>
          </a:r>
          <a:r>
            <a:rPr lang="ko-KR" altLang="en-US" dirty="0" smtClean="0"/>
            <a:t>많은 </a:t>
          </a:r>
          <a:r>
            <a:rPr lang="en-US" altLang="ko-KR" dirty="0" smtClean="0"/>
            <a:t>Platform </a:t>
          </a:r>
          <a:r>
            <a:rPr lang="ko-KR" altLang="en-US" dirty="0" smtClean="0"/>
            <a:t>지원</a:t>
          </a:r>
          <a:endParaRPr lang="ko-KR" altLang="en-US" dirty="0"/>
        </a:p>
      </dgm:t>
    </dgm:pt>
    <dgm:pt modelId="{8299CF3D-6814-42A4-8B43-570AD5C43BA1}" type="parTrans" cxnId="{080B44CB-C8B9-42C9-A934-0C2E36BEFC72}">
      <dgm:prSet/>
      <dgm:spPr/>
      <dgm:t>
        <a:bodyPr/>
        <a:lstStyle/>
        <a:p>
          <a:pPr latinLnBrk="1"/>
          <a:endParaRPr lang="ko-KR" altLang="en-US"/>
        </a:p>
      </dgm:t>
    </dgm:pt>
    <dgm:pt modelId="{E6CE9247-5EA5-49BC-AD5A-20177DCD2FC2}" type="sibTrans" cxnId="{080B44CB-C8B9-42C9-A934-0C2E36BEFC72}">
      <dgm:prSet/>
      <dgm:spPr/>
      <dgm:t>
        <a:bodyPr/>
        <a:lstStyle/>
        <a:p>
          <a:pPr latinLnBrk="1"/>
          <a:endParaRPr lang="ko-KR" altLang="en-US"/>
        </a:p>
      </dgm:t>
    </dgm:pt>
    <dgm:pt modelId="{75C8F940-B7C6-4837-AB92-37D219B3EFDC}" type="pres">
      <dgm:prSet presAssocID="{AD0D26F7-97E6-47F5-AC79-D2339A3DEA2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43895D-B35D-47D3-9CA2-35A375FDFCC8}" type="pres">
      <dgm:prSet presAssocID="{4454FAD1-C005-4C10-A63A-32B722CFABF1}" presName="parentLin" presStyleCnt="0"/>
      <dgm:spPr/>
    </dgm:pt>
    <dgm:pt modelId="{95E57D3C-16EA-49DE-BF83-385486D01071}" type="pres">
      <dgm:prSet presAssocID="{4454FAD1-C005-4C10-A63A-32B722CFABF1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2C1C31B-DEEF-4CF2-8F78-088A122A0CE5}" type="pres">
      <dgm:prSet presAssocID="{4454FAD1-C005-4C10-A63A-32B722CFABF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11F6F9-FA25-4DCB-90C4-3C83496FC084}" type="pres">
      <dgm:prSet presAssocID="{4454FAD1-C005-4C10-A63A-32B722CFABF1}" presName="negativeSpace" presStyleCnt="0"/>
      <dgm:spPr/>
    </dgm:pt>
    <dgm:pt modelId="{6B293568-1FA9-4193-8672-6ADC622735B5}" type="pres">
      <dgm:prSet presAssocID="{4454FAD1-C005-4C10-A63A-32B722CFABF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6F139B-885B-4A77-AE5E-4306AF271891}" type="pres">
      <dgm:prSet presAssocID="{496D2322-16E1-4FF1-9C45-BF8A54E64914}" presName="spaceBetweenRectangles" presStyleCnt="0"/>
      <dgm:spPr/>
    </dgm:pt>
    <dgm:pt modelId="{8B6890EE-CF47-4481-9CF7-845F19478201}" type="pres">
      <dgm:prSet presAssocID="{9C0F3B4F-1086-4104-A70E-63BF76EE52DC}" presName="parentLin" presStyleCnt="0"/>
      <dgm:spPr/>
    </dgm:pt>
    <dgm:pt modelId="{71BDD379-AA5E-49C1-9C0F-897621FA5B38}" type="pres">
      <dgm:prSet presAssocID="{9C0F3B4F-1086-4104-A70E-63BF76EE52DC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4A8480C-F0BD-4497-9875-B59ECA6FBAEE}" type="pres">
      <dgm:prSet presAssocID="{9C0F3B4F-1086-4104-A70E-63BF76EE52D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B9233-EF24-4E9F-933E-18B4FCD16DC2}" type="pres">
      <dgm:prSet presAssocID="{9C0F3B4F-1086-4104-A70E-63BF76EE52DC}" presName="negativeSpace" presStyleCnt="0"/>
      <dgm:spPr/>
    </dgm:pt>
    <dgm:pt modelId="{1BA54CD6-BFF5-489A-BB3C-3184250FC2C7}" type="pres">
      <dgm:prSet presAssocID="{9C0F3B4F-1086-4104-A70E-63BF76EE52DC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8C2297-8AA3-4E55-AF26-66F201C17A33}" type="pres">
      <dgm:prSet presAssocID="{29A01B46-7BE9-4B4A-9A17-3FE4C5D1CF75}" presName="spaceBetweenRectangles" presStyleCnt="0"/>
      <dgm:spPr/>
    </dgm:pt>
    <dgm:pt modelId="{F96068F6-070D-4B0F-BA94-24F743E0CD65}" type="pres">
      <dgm:prSet presAssocID="{42C9B2EA-C50E-4731-97D9-60867BB4D6CB}" presName="parentLin" presStyleCnt="0"/>
      <dgm:spPr/>
    </dgm:pt>
    <dgm:pt modelId="{BBA18CFB-4AE5-47C7-98E9-17E19C0905FC}" type="pres">
      <dgm:prSet presAssocID="{42C9B2EA-C50E-4731-97D9-60867BB4D6C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8998BF41-2F1B-4E3B-A720-56B0489B6EB8}" type="pres">
      <dgm:prSet presAssocID="{42C9B2EA-C50E-4731-97D9-60867BB4D6C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85CD34-9E86-4BFC-BFC1-FEBBDDDA0DF5}" type="pres">
      <dgm:prSet presAssocID="{42C9B2EA-C50E-4731-97D9-60867BB4D6CB}" presName="negativeSpace" presStyleCnt="0"/>
      <dgm:spPr/>
    </dgm:pt>
    <dgm:pt modelId="{2C67739D-DEB0-4954-A770-EF0EDBDFAE28}" type="pres">
      <dgm:prSet presAssocID="{42C9B2EA-C50E-4731-97D9-60867BB4D6C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F6A6AC4-88EE-44B7-BD99-361052F9E52F}" srcId="{4454FAD1-C005-4C10-A63A-32B722CFABF1}" destId="{D85D09AB-4C3A-4B64-BABF-652A4D925FD6}" srcOrd="0" destOrd="0" parTransId="{95CB3084-66E9-4334-9CD9-F6C63E3B6F71}" sibTransId="{1E2B7B71-86C6-4F83-AABA-73D1DE128BB2}"/>
    <dgm:cxn modelId="{7686A433-0E77-4E73-9E42-AD6EAE199B80}" srcId="{AD0D26F7-97E6-47F5-AC79-D2339A3DEA28}" destId="{9C0F3B4F-1086-4104-A70E-63BF76EE52DC}" srcOrd="1" destOrd="0" parTransId="{C238DC52-90E3-4380-8390-B0E03D740C7D}" sibTransId="{29A01B46-7BE9-4B4A-9A17-3FE4C5D1CF75}"/>
    <dgm:cxn modelId="{080B44CB-C8B9-42C9-A934-0C2E36BEFC72}" srcId="{9C0F3B4F-1086-4104-A70E-63BF76EE52DC}" destId="{913717C4-2C31-4E8E-8AFE-5B6E520CAD26}" srcOrd="1" destOrd="0" parTransId="{8299CF3D-6814-42A4-8B43-570AD5C43BA1}" sibTransId="{E6CE9247-5EA5-49BC-AD5A-20177DCD2FC2}"/>
    <dgm:cxn modelId="{064A39DD-BF0D-48E9-B1B1-F97DEFAC6046}" type="presOf" srcId="{42C9B2EA-C50E-4731-97D9-60867BB4D6CB}" destId="{8998BF41-2F1B-4E3B-A720-56B0489B6EB8}" srcOrd="1" destOrd="0" presId="urn:microsoft.com/office/officeart/2005/8/layout/list1"/>
    <dgm:cxn modelId="{0FBE357B-A4C1-445F-8929-BE4E9EA1A1C5}" type="presOf" srcId="{36E5BA11-5BCA-4AE3-8C4E-FFAFC0F65556}" destId="{2C67739D-DEB0-4954-A770-EF0EDBDFAE28}" srcOrd="0" destOrd="1" presId="urn:microsoft.com/office/officeart/2005/8/layout/list1"/>
    <dgm:cxn modelId="{5C289C53-900B-4701-ACD8-35F4ADBD9CB3}" type="presOf" srcId="{AD0D26F7-97E6-47F5-AC79-D2339A3DEA28}" destId="{75C8F940-B7C6-4837-AB92-37D219B3EFDC}" srcOrd="0" destOrd="0" presId="urn:microsoft.com/office/officeart/2005/8/layout/list1"/>
    <dgm:cxn modelId="{60F08E6B-C081-4360-A68B-C67F1E91FC74}" type="presOf" srcId="{4454FAD1-C005-4C10-A63A-32B722CFABF1}" destId="{95E57D3C-16EA-49DE-BF83-385486D01071}" srcOrd="0" destOrd="0" presId="urn:microsoft.com/office/officeart/2005/8/layout/list1"/>
    <dgm:cxn modelId="{B848F2B3-E12E-4BE6-BF81-7CAE658EEF30}" srcId="{42C9B2EA-C50E-4731-97D9-60867BB4D6CB}" destId="{36E5BA11-5BCA-4AE3-8C4E-FFAFC0F65556}" srcOrd="1" destOrd="0" parTransId="{BFD33B72-1620-4121-87E3-5481FB710E6A}" sibTransId="{5A1ECA41-B1BF-4CAD-9656-CAD580E5FA80}"/>
    <dgm:cxn modelId="{27B3F008-B9FF-44CC-AD44-9653450A042D}" type="presOf" srcId="{E8447975-E266-4210-895D-F7AE6BF78D0F}" destId="{1BA54CD6-BFF5-489A-BB3C-3184250FC2C7}" srcOrd="0" destOrd="0" presId="urn:microsoft.com/office/officeart/2005/8/layout/list1"/>
    <dgm:cxn modelId="{A122DE9A-B3D3-4654-8D6D-CFCAC4F7DC10}" srcId="{42C9B2EA-C50E-4731-97D9-60867BB4D6CB}" destId="{6D5B144E-EBF7-4071-9CB2-FAC4E3C78376}" srcOrd="0" destOrd="0" parTransId="{564F7AE4-1238-445E-89E6-FB286F8BCC88}" sibTransId="{053336B7-B110-4F71-94D6-FF29B9A4AC60}"/>
    <dgm:cxn modelId="{25065B58-1C3F-430A-BA09-F6FB88179A3A}" type="presOf" srcId="{D545D1B0-338A-482E-BA2F-8F12F4D45109}" destId="{6B293568-1FA9-4193-8672-6ADC622735B5}" srcOrd="0" destOrd="2" presId="urn:microsoft.com/office/officeart/2005/8/layout/list1"/>
    <dgm:cxn modelId="{AB28EC45-1516-40EC-8857-B23BA58E0A87}" srcId="{AD0D26F7-97E6-47F5-AC79-D2339A3DEA28}" destId="{4454FAD1-C005-4C10-A63A-32B722CFABF1}" srcOrd="0" destOrd="0" parTransId="{DB6FF66A-91D0-4262-AD34-B8B6954FAB78}" sibTransId="{496D2322-16E1-4FF1-9C45-BF8A54E64914}"/>
    <dgm:cxn modelId="{EF3AC97F-C43B-41F3-9B64-2D9DAAB0C9BC}" type="presOf" srcId="{4D9B844E-9B4C-44E1-B12C-8323DD3A79B6}" destId="{6B293568-1FA9-4193-8672-6ADC622735B5}" srcOrd="0" destOrd="1" presId="urn:microsoft.com/office/officeart/2005/8/layout/list1"/>
    <dgm:cxn modelId="{4837DA85-2EBB-41AD-AE67-5C540456AE5F}" srcId="{4454FAD1-C005-4C10-A63A-32B722CFABF1}" destId="{4D9B844E-9B4C-44E1-B12C-8323DD3A79B6}" srcOrd="1" destOrd="0" parTransId="{F01AE249-A425-4865-ADEC-A2FBDD082C63}" sibTransId="{63AB773D-7B9C-4E8D-A46A-DDE50E3D20CC}"/>
    <dgm:cxn modelId="{5DF8EFAD-454E-4AE5-9160-55B76E7B7B20}" type="presOf" srcId="{4454FAD1-C005-4C10-A63A-32B722CFABF1}" destId="{32C1C31B-DEEF-4CF2-8F78-088A122A0CE5}" srcOrd="1" destOrd="0" presId="urn:microsoft.com/office/officeart/2005/8/layout/list1"/>
    <dgm:cxn modelId="{B83920B0-E27A-41EA-9FD5-CB43B8DC8381}" srcId="{4454FAD1-C005-4C10-A63A-32B722CFABF1}" destId="{D545D1B0-338A-482E-BA2F-8F12F4D45109}" srcOrd="2" destOrd="0" parTransId="{EF7925E5-401B-4DE3-AED8-48C061DAB6FE}" sibTransId="{13CE4555-09E5-4D9B-BC6C-6E6369DDBF26}"/>
    <dgm:cxn modelId="{76FE59B5-5041-4D93-8AA2-9E6ED754A3BF}" type="presOf" srcId="{42C9B2EA-C50E-4731-97D9-60867BB4D6CB}" destId="{BBA18CFB-4AE5-47C7-98E9-17E19C0905FC}" srcOrd="0" destOrd="0" presId="urn:microsoft.com/office/officeart/2005/8/layout/list1"/>
    <dgm:cxn modelId="{8CEB39F1-5B4A-4224-905F-54DD5142003B}" type="presOf" srcId="{913717C4-2C31-4E8E-8AFE-5B6E520CAD26}" destId="{1BA54CD6-BFF5-489A-BB3C-3184250FC2C7}" srcOrd="0" destOrd="1" presId="urn:microsoft.com/office/officeart/2005/8/layout/list1"/>
    <dgm:cxn modelId="{BD9DAEC1-9F06-4FD9-85FE-D6CB6F91AD60}" type="presOf" srcId="{6D5B144E-EBF7-4071-9CB2-FAC4E3C78376}" destId="{2C67739D-DEB0-4954-A770-EF0EDBDFAE28}" srcOrd="0" destOrd="0" presId="urn:microsoft.com/office/officeart/2005/8/layout/list1"/>
    <dgm:cxn modelId="{8E09BCB4-ACAD-4218-8C8C-B2F3B95EBE74}" srcId="{9C0F3B4F-1086-4104-A70E-63BF76EE52DC}" destId="{E8447975-E266-4210-895D-F7AE6BF78D0F}" srcOrd="0" destOrd="0" parTransId="{0557B822-3F7D-4F9C-8275-DF367ACF22CC}" sibTransId="{B5C3472B-6631-437D-9777-F0CAC4216E5F}"/>
    <dgm:cxn modelId="{9914655E-1599-4B82-9031-9D1EDC4E29B0}" type="presOf" srcId="{9C0F3B4F-1086-4104-A70E-63BF76EE52DC}" destId="{71BDD379-AA5E-49C1-9C0F-897621FA5B38}" srcOrd="0" destOrd="0" presId="urn:microsoft.com/office/officeart/2005/8/layout/list1"/>
    <dgm:cxn modelId="{0890A319-49A1-443B-A4D3-1B3BB0CCE7BC}" srcId="{AD0D26F7-97E6-47F5-AC79-D2339A3DEA28}" destId="{42C9B2EA-C50E-4731-97D9-60867BB4D6CB}" srcOrd="2" destOrd="0" parTransId="{E06CC614-0148-4B39-B73C-B2F6A74D8E3B}" sibTransId="{E39903B2-03A0-41F4-83BA-D3F73934657D}"/>
    <dgm:cxn modelId="{5ED72A3A-19F0-4E1E-9644-82F70F682EE9}" type="presOf" srcId="{9C0F3B4F-1086-4104-A70E-63BF76EE52DC}" destId="{04A8480C-F0BD-4497-9875-B59ECA6FBAEE}" srcOrd="1" destOrd="0" presId="urn:microsoft.com/office/officeart/2005/8/layout/list1"/>
    <dgm:cxn modelId="{1F5D3A21-6E22-4CBC-9E65-082E368B12B3}" type="presOf" srcId="{D85D09AB-4C3A-4B64-BABF-652A4D925FD6}" destId="{6B293568-1FA9-4193-8672-6ADC622735B5}" srcOrd="0" destOrd="0" presId="urn:microsoft.com/office/officeart/2005/8/layout/list1"/>
    <dgm:cxn modelId="{CB1BE594-772F-4F60-A64F-FE7B18DA3F94}" type="presParOf" srcId="{75C8F940-B7C6-4837-AB92-37D219B3EFDC}" destId="{3E43895D-B35D-47D3-9CA2-35A375FDFCC8}" srcOrd="0" destOrd="0" presId="urn:microsoft.com/office/officeart/2005/8/layout/list1"/>
    <dgm:cxn modelId="{FDB690AD-1514-4F57-A89C-CF12C7636905}" type="presParOf" srcId="{3E43895D-B35D-47D3-9CA2-35A375FDFCC8}" destId="{95E57D3C-16EA-49DE-BF83-385486D01071}" srcOrd="0" destOrd="0" presId="urn:microsoft.com/office/officeart/2005/8/layout/list1"/>
    <dgm:cxn modelId="{2E344D79-ACF2-44F7-ADB5-EAEC34E85F20}" type="presParOf" srcId="{3E43895D-B35D-47D3-9CA2-35A375FDFCC8}" destId="{32C1C31B-DEEF-4CF2-8F78-088A122A0CE5}" srcOrd="1" destOrd="0" presId="urn:microsoft.com/office/officeart/2005/8/layout/list1"/>
    <dgm:cxn modelId="{0E80FD57-F706-4944-B418-548F6E54629D}" type="presParOf" srcId="{75C8F940-B7C6-4837-AB92-37D219B3EFDC}" destId="{4A11F6F9-FA25-4DCB-90C4-3C83496FC084}" srcOrd="1" destOrd="0" presId="urn:microsoft.com/office/officeart/2005/8/layout/list1"/>
    <dgm:cxn modelId="{5DD205C5-FFC4-491E-9FF1-70989F01ADBE}" type="presParOf" srcId="{75C8F940-B7C6-4837-AB92-37D219B3EFDC}" destId="{6B293568-1FA9-4193-8672-6ADC622735B5}" srcOrd="2" destOrd="0" presId="urn:microsoft.com/office/officeart/2005/8/layout/list1"/>
    <dgm:cxn modelId="{A0442BBC-3791-4397-9537-B6810FDCD8E8}" type="presParOf" srcId="{75C8F940-B7C6-4837-AB92-37D219B3EFDC}" destId="{316F139B-885B-4A77-AE5E-4306AF271891}" srcOrd="3" destOrd="0" presId="urn:microsoft.com/office/officeart/2005/8/layout/list1"/>
    <dgm:cxn modelId="{0A6B75FC-8EC0-4015-9337-C3FFA4F23EB2}" type="presParOf" srcId="{75C8F940-B7C6-4837-AB92-37D219B3EFDC}" destId="{8B6890EE-CF47-4481-9CF7-845F19478201}" srcOrd="4" destOrd="0" presId="urn:microsoft.com/office/officeart/2005/8/layout/list1"/>
    <dgm:cxn modelId="{FA8FD519-62C9-4521-B58C-EA8317EF1B90}" type="presParOf" srcId="{8B6890EE-CF47-4481-9CF7-845F19478201}" destId="{71BDD379-AA5E-49C1-9C0F-897621FA5B38}" srcOrd="0" destOrd="0" presId="urn:microsoft.com/office/officeart/2005/8/layout/list1"/>
    <dgm:cxn modelId="{99DA3E41-1E52-4F80-9881-C959F3159BC9}" type="presParOf" srcId="{8B6890EE-CF47-4481-9CF7-845F19478201}" destId="{04A8480C-F0BD-4497-9875-B59ECA6FBAEE}" srcOrd="1" destOrd="0" presId="urn:microsoft.com/office/officeart/2005/8/layout/list1"/>
    <dgm:cxn modelId="{E1E1956D-0530-4F15-9DEB-88F67F375D55}" type="presParOf" srcId="{75C8F940-B7C6-4837-AB92-37D219B3EFDC}" destId="{1B6B9233-EF24-4E9F-933E-18B4FCD16DC2}" srcOrd="5" destOrd="0" presId="urn:microsoft.com/office/officeart/2005/8/layout/list1"/>
    <dgm:cxn modelId="{9959DA77-C987-41CF-AE06-BDA680EDCA75}" type="presParOf" srcId="{75C8F940-B7C6-4837-AB92-37D219B3EFDC}" destId="{1BA54CD6-BFF5-489A-BB3C-3184250FC2C7}" srcOrd="6" destOrd="0" presId="urn:microsoft.com/office/officeart/2005/8/layout/list1"/>
    <dgm:cxn modelId="{53C67634-E098-48F9-9BC6-2C37B6874942}" type="presParOf" srcId="{75C8F940-B7C6-4837-AB92-37D219B3EFDC}" destId="{9E8C2297-8AA3-4E55-AF26-66F201C17A33}" srcOrd="7" destOrd="0" presId="urn:microsoft.com/office/officeart/2005/8/layout/list1"/>
    <dgm:cxn modelId="{89FE7F3C-AA40-4178-A146-78E3671B1942}" type="presParOf" srcId="{75C8F940-B7C6-4837-AB92-37D219B3EFDC}" destId="{F96068F6-070D-4B0F-BA94-24F743E0CD65}" srcOrd="8" destOrd="0" presId="urn:microsoft.com/office/officeart/2005/8/layout/list1"/>
    <dgm:cxn modelId="{992DDC14-236C-4020-8D7B-3A7DF3D351F6}" type="presParOf" srcId="{F96068F6-070D-4B0F-BA94-24F743E0CD65}" destId="{BBA18CFB-4AE5-47C7-98E9-17E19C0905FC}" srcOrd="0" destOrd="0" presId="urn:microsoft.com/office/officeart/2005/8/layout/list1"/>
    <dgm:cxn modelId="{CFAC0783-9BDE-4058-B294-B40EEDD0CF59}" type="presParOf" srcId="{F96068F6-070D-4B0F-BA94-24F743E0CD65}" destId="{8998BF41-2F1B-4E3B-A720-56B0489B6EB8}" srcOrd="1" destOrd="0" presId="urn:microsoft.com/office/officeart/2005/8/layout/list1"/>
    <dgm:cxn modelId="{D84F1DEF-EC5A-48E0-A4AD-DBF49EBEDAE1}" type="presParOf" srcId="{75C8F940-B7C6-4837-AB92-37D219B3EFDC}" destId="{ED85CD34-9E86-4BFC-BFC1-FEBBDDDA0DF5}" srcOrd="9" destOrd="0" presId="urn:microsoft.com/office/officeart/2005/8/layout/list1"/>
    <dgm:cxn modelId="{87BFDAF9-1336-4B5B-892B-D91D12E7288C}" type="presParOf" srcId="{75C8F940-B7C6-4837-AB92-37D219B3EFDC}" destId="{2C67739D-DEB0-4954-A770-EF0EDBDFAE2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29001-B64E-44A0-80CD-A7409C9D8317}">
      <dsp:nvSpPr>
        <dsp:cNvPr id="0" name=""/>
        <dsp:cNvSpPr/>
      </dsp:nvSpPr>
      <dsp:spPr>
        <a:xfrm>
          <a:off x="1595466" y="65320"/>
          <a:ext cx="3135402" cy="3135402"/>
        </a:xfrm>
        <a:prstGeom prst="ellipse">
          <a:avLst/>
        </a:prstGeom>
        <a:solidFill>
          <a:srgbClr val="FF66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Math, Stats,</a:t>
          </a:r>
          <a:b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Algorithms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013520" y="614016"/>
        <a:ext cx="2299294" cy="1410930"/>
      </dsp:txXfrm>
    </dsp:sp>
    <dsp:sp modelId="{08A6B4B6-4457-4DDB-B4A0-F715AABBF29C}">
      <dsp:nvSpPr>
        <dsp:cNvPr id="0" name=""/>
        <dsp:cNvSpPr/>
      </dsp:nvSpPr>
      <dsp:spPr>
        <a:xfrm>
          <a:off x="2592284" y="1841306"/>
          <a:ext cx="3135402" cy="31354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3600000"/>
                <a:satOff val="41912"/>
                <a:lumOff val="-18529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3600000"/>
                <a:satOff val="41912"/>
                <a:lumOff val="-18529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3600000"/>
                <a:satOff val="41912"/>
                <a:lumOff val="-18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Data </a:t>
          </a:r>
          <a:b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Communication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551194" y="2651285"/>
        <a:ext cx="1881241" cy="1724471"/>
      </dsp:txXfrm>
    </dsp:sp>
    <dsp:sp modelId="{6677CC19-EE6B-4A7B-939C-C3FE2715A82C}">
      <dsp:nvSpPr>
        <dsp:cNvPr id="0" name=""/>
        <dsp:cNvSpPr/>
      </dsp:nvSpPr>
      <dsp:spPr>
        <a:xfrm>
          <a:off x="609027" y="1913295"/>
          <a:ext cx="3135402" cy="31354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7200000"/>
                <a:satOff val="83823"/>
                <a:lumOff val="-37058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7200000"/>
                <a:satOff val="83823"/>
                <a:lumOff val="-37058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7200000"/>
                <a:satOff val="83823"/>
                <a:lumOff val="-370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Software</a:t>
          </a:r>
          <a:b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Engineering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904278" y="2723274"/>
        <a:ext cx="1881241" cy="1724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93568-1FA9-4193-8672-6ADC622735B5}">
      <dsp:nvSpPr>
        <dsp:cNvPr id="0" name=""/>
        <dsp:cNvSpPr/>
      </dsp:nvSpPr>
      <dsp:spPr>
        <a:xfrm>
          <a:off x="0" y="272001"/>
          <a:ext cx="8836718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28" tIns="374904" rIns="685828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Beautiful is better than ugly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Explicit is better than implicit</a:t>
          </a:r>
          <a:endParaRPr lang="ko-KR" altLang="en-US" sz="1800" kern="1200" dirty="0" smtClean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Simple is better than complex</a:t>
          </a:r>
          <a:endParaRPr lang="ko-KR" altLang="en-US" sz="1800" kern="1200" dirty="0" smtClean="0"/>
        </a:p>
      </dsp:txBody>
      <dsp:txXfrm>
        <a:off x="0" y="272001"/>
        <a:ext cx="8836718" cy="1701000"/>
      </dsp:txXfrm>
    </dsp:sp>
    <dsp:sp modelId="{32C1C31B-DEEF-4CF2-8F78-088A122A0CE5}">
      <dsp:nvSpPr>
        <dsp:cNvPr id="0" name=""/>
        <dsp:cNvSpPr/>
      </dsp:nvSpPr>
      <dsp:spPr>
        <a:xfrm>
          <a:off x="441835" y="6321"/>
          <a:ext cx="6185702" cy="53136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3805" tIns="0" rIns="233805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파이썬의 철학</a:t>
          </a:r>
          <a:endParaRPr lang="ko-KR" altLang="en-US" sz="1800" kern="1200" dirty="0"/>
        </a:p>
      </dsp:txBody>
      <dsp:txXfrm>
        <a:off x="467774" y="32260"/>
        <a:ext cx="6133824" cy="479482"/>
      </dsp:txXfrm>
    </dsp:sp>
    <dsp:sp modelId="{1BA54CD6-BFF5-489A-BB3C-3184250FC2C7}">
      <dsp:nvSpPr>
        <dsp:cNvPr id="0" name=""/>
        <dsp:cNvSpPr/>
      </dsp:nvSpPr>
      <dsp:spPr>
        <a:xfrm>
          <a:off x="0" y="2335881"/>
          <a:ext cx="8836718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28" tIns="374904" rIns="685828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Battery included. </a:t>
          </a:r>
          <a:r>
            <a:rPr lang="ko-KR" altLang="en-US" sz="1800" kern="1200" dirty="0" smtClean="0"/>
            <a:t>이미 만들어진 라이브러리 이용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많은 </a:t>
          </a:r>
          <a:r>
            <a:rPr lang="en-US" altLang="ko-KR" sz="1800" kern="1200" dirty="0" smtClean="0"/>
            <a:t>Library </a:t>
          </a:r>
          <a:r>
            <a:rPr lang="ko-KR" altLang="en-US" sz="1800" kern="1200" dirty="0" smtClean="0"/>
            <a:t>지원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많은 </a:t>
          </a:r>
          <a:r>
            <a:rPr lang="en-US" altLang="ko-KR" sz="1800" kern="1200" dirty="0" smtClean="0"/>
            <a:t>Platform </a:t>
          </a:r>
          <a:r>
            <a:rPr lang="ko-KR" altLang="en-US" sz="1800" kern="1200" dirty="0" smtClean="0"/>
            <a:t>지원</a:t>
          </a:r>
          <a:endParaRPr lang="ko-KR" altLang="en-US" sz="1800" kern="1200" dirty="0"/>
        </a:p>
      </dsp:txBody>
      <dsp:txXfrm>
        <a:off x="0" y="2335881"/>
        <a:ext cx="8836718" cy="1275750"/>
      </dsp:txXfrm>
    </dsp:sp>
    <dsp:sp modelId="{04A8480C-F0BD-4497-9875-B59ECA6FBAEE}">
      <dsp:nvSpPr>
        <dsp:cNvPr id="0" name=""/>
        <dsp:cNvSpPr/>
      </dsp:nvSpPr>
      <dsp:spPr>
        <a:xfrm>
          <a:off x="441835" y="2070201"/>
          <a:ext cx="6185702" cy="531360"/>
        </a:xfrm>
        <a:prstGeom prst="roundRect">
          <a:avLst/>
        </a:prstGeom>
        <a:solidFill>
          <a:srgbClr val="00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3805" tIns="0" rIns="233805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오픈소스</a:t>
          </a:r>
          <a:endParaRPr lang="ko-KR" altLang="en-US" sz="1800" kern="1200" dirty="0"/>
        </a:p>
      </dsp:txBody>
      <dsp:txXfrm>
        <a:off x="467774" y="2096140"/>
        <a:ext cx="6133824" cy="479482"/>
      </dsp:txXfrm>
    </dsp:sp>
    <dsp:sp modelId="{2C67739D-DEB0-4954-A770-EF0EDBDFAE28}">
      <dsp:nvSpPr>
        <dsp:cNvPr id="0" name=""/>
        <dsp:cNvSpPr/>
      </dsp:nvSpPr>
      <dsp:spPr>
        <a:xfrm>
          <a:off x="0" y="3974512"/>
          <a:ext cx="8836718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28" tIns="374904" rIns="685828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Life is too short, You need Python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Prototype </a:t>
          </a:r>
          <a:r>
            <a:rPr lang="en-US" altLang="en-US" sz="1800" kern="1200" dirty="0" smtClean="0">
              <a:sym typeface="Wingdings" pitchFamily="2" charset="2"/>
            </a:rPr>
            <a:t> </a:t>
          </a:r>
          <a:r>
            <a:rPr lang="en-US" altLang="en-US" sz="1800" kern="1200" dirty="0" smtClean="0"/>
            <a:t>Product </a:t>
          </a:r>
          <a:endParaRPr lang="ko-KR" altLang="en-US" sz="1800" kern="1200" dirty="0"/>
        </a:p>
      </dsp:txBody>
      <dsp:txXfrm>
        <a:off x="0" y="3974512"/>
        <a:ext cx="8836718" cy="1275750"/>
      </dsp:txXfrm>
    </dsp:sp>
    <dsp:sp modelId="{8998BF41-2F1B-4E3B-A720-56B0489B6EB8}">
      <dsp:nvSpPr>
        <dsp:cNvPr id="0" name=""/>
        <dsp:cNvSpPr/>
      </dsp:nvSpPr>
      <dsp:spPr>
        <a:xfrm>
          <a:off x="441835" y="3708832"/>
          <a:ext cx="6185702" cy="53136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3805" tIns="0" rIns="233805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높은 생산성</a:t>
          </a:r>
          <a:endParaRPr lang="ko-KR" altLang="en-US" sz="1800" kern="1200" dirty="0"/>
        </a:p>
      </dsp:txBody>
      <dsp:txXfrm>
        <a:off x="467774" y="3734771"/>
        <a:ext cx="6133824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5589777-4D92-4F4D-86E6-E84614BA71D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652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7700" y="744538"/>
            <a:ext cx="537527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900932F-D372-4897-A7CE-EC6EF6DB68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5680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기업용 솔루션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방송 미디어 컨텐츠 관련 개발</a:t>
            </a:r>
            <a:r>
              <a:rPr lang="en-US" altLang="ko-KR" dirty="0" smtClean="0"/>
              <a:t>, System/Network</a:t>
            </a:r>
            <a:r>
              <a:rPr lang="ko-KR" altLang="en-US" dirty="0" smtClean="0"/>
              <a:t> 장비 통합 보안 솔루션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투자금융분야의 차세대 프로젝트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다양한 도메인 영역에서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업무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분야는 다르지만 늘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다루는 일을 해왔다</a:t>
            </a:r>
            <a:r>
              <a:rPr lang="en-US" altLang="ko-KR" dirty="0" smtClean="0"/>
              <a:t>. 20</a:t>
            </a:r>
            <a:r>
              <a:rPr lang="ko-KR" altLang="en-US" dirty="0" smtClean="0"/>
              <a:t>年 이상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기존 과학에서는 어떠한 법칙을 찾아내기 위한 노력들을 해왔다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인간행동과 사회현상을 측정한 빅데이터는 우리삶에 대한 근원적인 물음에 대해서도 답을 제공할 수 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지금까지 다루지 않았던 인간의 행복과 조직과 사회의 발전에 대해서도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경영자의 직감과 경험이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데이터를 기반으로 하는 과학적인 접근이 가능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이러한 데이터과학과 기술을 기반으로 좀더 가치있는 사회를 설계하는 일을 하고 하고 있고</a:t>
            </a:r>
            <a:r>
              <a:rPr lang="en-US" altLang="ko-KR" dirty="0" smtClean="0"/>
              <a:t>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데이터과학분야의 전문가들이 모여 여러가지 정보를 수집하고 가공하고 공유하는 일들을 하고 있습니다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70F96EE0-8272-4686-ADD8-80C8504C6657}" type="slidenum">
              <a:rPr lang="ko-KR" altLang="en-US" sz="1200" smtClean="0"/>
              <a:pPr eaLnBrk="1" hangingPunct="1"/>
              <a:t>2</a:t>
            </a:fld>
            <a:endParaRPr lang="ko-KR" altLang="en-US" sz="120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SAN, NAS, STORAGE </a:t>
            </a:r>
            <a:r>
              <a:rPr lang="ko-KR" altLang="en-US" dirty="0" smtClean="0"/>
              <a:t>데이터저장과 관련된 인프라</a:t>
            </a:r>
            <a:endParaRPr lang="en-US" altLang="ko-KR" dirty="0" smtClean="0"/>
          </a:p>
          <a:p>
            <a:r>
              <a:rPr lang="ko-KR" altLang="en-US" dirty="0" smtClean="0"/>
              <a:t>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거버넌스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, PETA/EXA 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~~~</a:t>
            </a:r>
          </a:p>
          <a:p>
            <a:r>
              <a:rPr lang="en-US" altLang="ko-KR" dirty="0" smtClean="0"/>
              <a:t>DEV, TECH, SCIENCE </a:t>
            </a:r>
          </a:p>
          <a:p>
            <a:r>
              <a:rPr lang="ko-KR" altLang="en-US" dirty="0" smtClean="0"/>
              <a:t>정보혁명 이후 데이터를 얘기해왔지만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기술에 대한 큰 변화를 이해해야 한다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0150D1D7-2366-4E5D-A00C-EC74F70FC982}" type="slidenum">
              <a:rPr lang="ko-KR" altLang="en-US" sz="1200" smtClean="0"/>
              <a:pPr eaLnBrk="1" hangingPunct="1"/>
              <a:t>8</a:t>
            </a:fld>
            <a:endParaRPr lang="ko-KR" altLang="en-US" sz="120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CAP </a:t>
            </a:r>
            <a:r>
              <a:rPr lang="ko-KR" altLang="en-US" dirty="0" smtClean="0"/>
              <a:t>이론 </a:t>
            </a:r>
            <a:r>
              <a:rPr lang="en-US" altLang="ko-KR" dirty="0" smtClean="0"/>
              <a:t>: Consistency, Availability, Partition Tolerance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dirty="0" smtClean="0"/>
              <a:t>일관성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사용자는 항상 동시에 같은 데이터 조회</a:t>
            </a:r>
            <a:endParaRPr lang="en-US" altLang="ko-KR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사용자는 항상 </a:t>
            </a:r>
            <a:r>
              <a:rPr lang="en-US" altLang="ko-KR" dirty="0" smtClean="0"/>
              <a:t>Read/Write 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일부 노드가 장애시도</a:t>
            </a:r>
            <a:r>
              <a:rPr lang="en-US" altLang="ko-KR" dirty="0" smtClean="0"/>
              <a:t>)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dirty="0" smtClean="0"/>
              <a:t>부분결함허용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물리적 네트워크 분할에도 시스템은 동작해야 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메시지 손실</a:t>
            </a:r>
            <a:r>
              <a:rPr lang="en-US" altLang="ko-KR" dirty="0" smtClean="0"/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dirty="0" smtClean="0"/>
              <a:t>Pick Two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CAP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가지만 선택</a:t>
            </a:r>
            <a:endParaRPr lang="en-US" altLang="ko-KR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ko-KR" dirty="0" smtClean="0"/>
              <a:t>cf. CA:RDBMS</a:t>
            </a:r>
            <a:r>
              <a:rPr lang="en-US" altLang="ko-KR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endParaRPr lang="en-US" altLang="ko-KR" baseline="0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ko-KR" altLang="en-US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구글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데이터센터 서버 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90</a:t>
            </a:r>
            <a:r>
              <a:rPr kumimoji="1" lang="ko-KR" altLang="en-US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만대 운영 중  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(2011)</a:t>
            </a:r>
            <a:endParaRPr kumimoji="1" lang="ko-KR" altLang="en-US" sz="1200" b="1" i="0" kern="1200" dirty="0" smtClean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+mn-cs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baseline="0" dirty="0" smtClean="0"/>
              <a:t>http://www.zdnet.co.kr/news/news_view.asp?artice_id=20110802084904</a:t>
            </a:r>
          </a:p>
          <a:p>
            <a:pPr marL="0" indent="0">
              <a:buFont typeface="Arial" pitchFamily="34" charset="0"/>
              <a:buNone/>
            </a:pPr>
            <a:endParaRPr lang="en-US" altLang="ko-KR" baseline="0" dirty="0" smtClean="0"/>
          </a:p>
          <a:p>
            <a:pPr marL="0" indent="0">
              <a:buFont typeface="Arial" pitchFamily="34" charset="0"/>
              <a:buNone/>
            </a:pPr>
            <a:endParaRPr lang="en-US" altLang="ko-KR" baseline="0" dirty="0" smtClean="0"/>
          </a:p>
          <a:p>
            <a:pPr marL="0" indent="0">
              <a:buFont typeface="Arial" pitchFamily="34" charset="0"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0932F-D372-4897-A7CE-EC6EF6DB68CF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75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mtClean="0"/>
              <a:t>Data Science Is Multidisciplinary, By Brendan Tierney, 2012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데이터과학이 다루는 다양한 분야</a:t>
            </a:r>
            <a:r>
              <a:rPr lang="en-US" altLang="ko-KR" smtClean="0"/>
              <a:t> !</a:t>
            </a:r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데이터 과학자들은 데이터 및 분석 기능을 사용하여 풍부한 데이터 소스를 찾고 해석합니다</a:t>
            </a:r>
            <a:r>
              <a:rPr lang="en-US" altLang="ko-KR" smtClean="0"/>
              <a:t>. </a:t>
            </a:r>
            <a:r>
              <a:rPr lang="ko-KR" altLang="en-US" smtClean="0"/>
              <a:t>하드웨어</a:t>
            </a:r>
            <a:r>
              <a:rPr lang="en-US" altLang="ko-KR" smtClean="0"/>
              <a:t>, </a:t>
            </a:r>
            <a:r>
              <a:rPr lang="ko-KR" altLang="en-US" smtClean="0"/>
              <a:t>소프트웨어 및 대역폭 제한에도 불구하고 많은 양의 데이터를 관리 할 수 ​​있습니다</a:t>
            </a:r>
            <a:r>
              <a:rPr lang="en-US" altLang="ko-KR" smtClean="0"/>
              <a:t>. </a:t>
            </a:r>
            <a:r>
              <a:rPr lang="ko-KR" altLang="en-US" smtClean="0"/>
              <a:t>병합 데이터 원본</a:t>
            </a:r>
            <a:r>
              <a:rPr lang="en-US" altLang="ko-KR" smtClean="0"/>
              <a:t>; </a:t>
            </a:r>
            <a:r>
              <a:rPr lang="ko-KR" altLang="en-US" smtClean="0"/>
              <a:t>데이터 집합의 일관성을 보장한다</a:t>
            </a:r>
            <a:r>
              <a:rPr lang="en-US" altLang="ko-KR" smtClean="0"/>
              <a:t>. </a:t>
            </a:r>
            <a:r>
              <a:rPr lang="ko-KR" altLang="en-US" smtClean="0"/>
              <a:t>데이터 이해에 도움이되는 시각화 생성 데이터를 사용하여 수학적 모델을 구축한다</a:t>
            </a:r>
            <a:r>
              <a:rPr lang="en-US" altLang="ko-KR" smtClean="0"/>
              <a:t>. </a:t>
            </a:r>
            <a:r>
              <a:rPr lang="ko-KR" altLang="en-US" smtClean="0"/>
              <a:t>데이터 통찰력 </a:t>
            </a:r>
            <a:r>
              <a:rPr lang="en-US" altLang="ko-KR" smtClean="0"/>
              <a:t>/ </a:t>
            </a:r>
            <a:r>
              <a:rPr lang="ko-KR" altLang="en-US" smtClean="0"/>
              <a:t>결과를 제시하고 전달하십시오</a:t>
            </a:r>
            <a:r>
              <a:rPr lang="en-US" altLang="ko-KR" smtClean="0"/>
              <a:t>. </a:t>
            </a:r>
            <a:r>
              <a:rPr lang="ko-KR" altLang="en-US" smtClean="0"/>
              <a:t>그들은 수개월이 아닌 며칠 만에 답을 산출하고</a:t>
            </a:r>
            <a:r>
              <a:rPr lang="en-US" altLang="ko-KR" smtClean="0"/>
              <a:t>, </a:t>
            </a:r>
            <a:r>
              <a:rPr lang="ko-KR" altLang="en-US" smtClean="0"/>
              <a:t>탐색 적 분석과 빠른 반복 작업을 수행하고</a:t>
            </a:r>
            <a:r>
              <a:rPr lang="en-US" altLang="ko-KR" smtClean="0"/>
              <a:t>, </a:t>
            </a:r>
            <a:r>
              <a:rPr lang="ko-KR" altLang="en-US" smtClean="0"/>
              <a:t>통계 전문가가 일반적으로하는 것처럼 서류 </a:t>
            </a:r>
            <a:r>
              <a:rPr lang="en-US" altLang="ko-KR" smtClean="0"/>
              <a:t>/ </a:t>
            </a:r>
            <a:r>
              <a:rPr lang="ko-KR" altLang="en-US" smtClean="0"/>
              <a:t>보고서가 아닌 대시 보드 </a:t>
            </a:r>
            <a:r>
              <a:rPr lang="en-US" altLang="ko-KR" smtClean="0"/>
              <a:t>(</a:t>
            </a:r>
            <a:r>
              <a:rPr lang="ko-KR" altLang="en-US" smtClean="0"/>
              <a:t>현재 값 표시</a:t>
            </a:r>
            <a:r>
              <a:rPr lang="en-US" altLang="ko-KR" smtClean="0"/>
              <a:t>)</a:t>
            </a:r>
            <a:r>
              <a:rPr lang="ko-KR" altLang="en-US" smtClean="0"/>
              <a:t>를 사용하여 결과를 산출하고 제시해야합니다</a:t>
            </a:r>
            <a:r>
              <a:rPr lang="en-US" altLang="ko-KR" smtClean="0"/>
              <a:t>. [8]</a:t>
            </a:r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r>
              <a:rPr lang="en-US" altLang="ko-KR" smtClean="0"/>
              <a:t>"</a:t>
            </a:r>
            <a:r>
              <a:rPr lang="ko-KR" altLang="en-US" smtClean="0"/>
              <a:t>데이터 과학자 </a:t>
            </a:r>
            <a:r>
              <a:rPr lang="en-US" altLang="ko-KR" smtClean="0"/>
              <a:t>'</a:t>
            </a:r>
            <a:r>
              <a:rPr lang="ko-KR" altLang="en-US" smtClean="0"/>
              <a:t>와 인기있는 직업이되었다 하버드 비즈니스 리뷰 </a:t>
            </a:r>
            <a:r>
              <a:rPr lang="en-US" altLang="ko-KR" smtClean="0"/>
              <a:t>"21 </a:t>
            </a:r>
            <a:r>
              <a:rPr lang="ko-KR" altLang="en-US" smtClean="0"/>
              <a:t>세기의 가장 섹시한 작업 </a:t>
            </a:r>
            <a:r>
              <a:rPr lang="en-US" altLang="ko-KR" smtClean="0"/>
              <a:t>"</a:t>
            </a:r>
            <a:r>
              <a:rPr lang="ko-KR" altLang="en-US" smtClean="0"/>
              <a:t>을 더빙 </a:t>
            </a:r>
            <a:r>
              <a:rPr lang="en-US" altLang="ko-KR" smtClean="0"/>
              <a:t>[9] </a:t>
            </a:r>
            <a:r>
              <a:rPr lang="ko-KR" altLang="en-US" smtClean="0"/>
              <a:t>와 맥킨지 </a:t>
            </a:r>
            <a:r>
              <a:rPr lang="en-US" altLang="ko-KR" smtClean="0"/>
              <a:t>&amp; </a:t>
            </a:r>
            <a:r>
              <a:rPr lang="ko-KR" altLang="en-US" smtClean="0"/>
              <a:t>컴퍼니가 </a:t>
            </a:r>
            <a:r>
              <a:rPr lang="en-US" altLang="ko-KR" smtClean="0"/>
              <a:t>150 </a:t>
            </a:r>
            <a:r>
              <a:rPr lang="ko-KR" altLang="en-US" smtClean="0"/>
              <a:t>만 새로운 데이터 과학자의 글로벌 초과 수요를 투사</a:t>
            </a:r>
            <a:r>
              <a:rPr lang="en-US" altLang="ko-KR" smtClean="0"/>
              <a:t>. [10] </a:t>
            </a:r>
            <a:r>
              <a:rPr lang="ko-KR" altLang="en-US" smtClean="0"/>
              <a:t>대학은 데이터 과학 석사 과정을 제공하고 있습니다</a:t>
            </a:r>
            <a:r>
              <a:rPr lang="en-US" altLang="ko-KR" smtClean="0"/>
              <a:t>. [11] </a:t>
            </a:r>
            <a:r>
              <a:rPr lang="ko-KR" altLang="en-US" smtClean="0"/>
              <a:t>짧은 개인 </a:t>
            </a:r>
            <a:r>
              <a:rPr lang="en-US" altLang="ko-KR" smtClean="0"/>
              <a:t>Bootcamp</a:t>
            </a:r>
            <a:r>
              <a:rPr lang="ko-KR" altLang="en-US" smtClean="0"/>
              <a:t>를 또한 같은 학생 지불 프로그램을 포함하여 데이터 과학 인증서를 제공하고 있습니다 총회 와 같은 고용주가 지불 프로그램에 데이터 보육 </a:t>
            </a:r>
            <a:r>
              <a:rPr lang="en-US" altLang="ko-KR" smtClean="0"/>
              <a:t>. [12]</a:t>
            </a:r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69B766D9-EB16-4385-9CC0-8570545B0A47}" type="slidenum">
              <a:rPr lang="ko-KR" altLang="en-US" sz="1200" smtClean="0"/>
              <a:pPr eaLnBrk="1" hangingPunct="1"/>
              <a:t>17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"</a:t>
            </a:r>
            <a:r>
              <a:rPr lang="ko-KR" altLang="en-US" dirty="0" smtClean="0"/>
              <a:t>데이터 과학자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인기있는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직업이되었다</a:t>
            </a:r>
            <a:r>
              <a:rPr lang="ko-KR" altLang="en-US" dirty="0" smtClean="0"/>
              <a:t> 하버드 비즈니스 리뷰 </a:t>
            </a:r>
            <a:r>
              <a:rPr lang="en-US" altLang="ko-KR" dirty="0" smtClean="0"/>
              <a:t>"21 </a:t>
            </a:r>
            <a:r>
              <a:rPr lang="ko-KR" altLang="en-US" dirty="0" smtClean="0"/>
              <a:t>세기의 가장 섹시한 작업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을 더빙 </a:t>
            </a:r>
            <a:r>
              <a:rPr lang="en-US" altLang="ko-KR" dirty="0" smtClean="0"/>
              <a:t>[9] 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맥킨지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컴퍼니가 </a:t>
            </a:r>
            <a:r>
              <a:rPr lang="en-US" altLang="ko-KR" dirty="0" smtClean="0"/>
              <a:t>150 </a:t>
            </a:r>
            <a:r>
              <a:rPr lang="ko-KR" altLang="en-US" dirty="0" smtClean="0"/>
              <a:t>만 새로운 데이터 과학자의 글로벌 초과 수요를 투사</a:t>
            </a:r>
            <a:r>
              <a:rPr lang="en-US" altLang="ko-KR" dirty="0" smtClean="0"/>
              <a:t>. [10] </a:t>
            </a:r>
            <a:r>
              <a:rPr lang="ko-KR" altLang="en-US" dirty="0" smtClean="0"/>
              <a:t>대학은 데이터 과학 석사 과정을 제공하고 있습니다</a:t>
            </a:r>
            <a:r>
              <a:rPr lang="en-US" altLang="ko-KR" dirty="0" smtClean="0"/>
              <a:t>. [11] </a:t>
            </a:r>
            <a:r>
              <a:rPr lang="ko-KR" altLang="en-US" dirty="0" smtClean="0"/>
              <a:t>짧은 개인 </a:t>
            </a:r>
            <a:r>
              <a:rPr lang="en-US" altLang="ko-KR" dirty="0" err="1" smtClean="0"/>
              <a:t>Bootcamp</a:t>
            </a:r>
            <a:r>
              <a:rPr lang="ko-KR" altLang="en-US" dirty="0" smtClean="0"/>
              <a:t>를 또한 같은 학생 지불 프로그램을 포함하여 데이터 과학 인증서를 제공하고 있습니다 총회 와 같은 고용주가 지불 프로그램에 데이터 보육 </a:t>
            </a:r>
            <a:r>
              <a:rPr lang="en-US" altLang="ko-KR" dirty="0" smtClean="0"/>
              <a:t>. [12]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69B766D9-EB16-4385-9CC0-8570545B0A47}" type="slidenum">
              <a:rPr lang="ko-KR" altLang="en-US" sz="1200" smtClean="0"/>
              <a:pPr eaLnBrk="1" hangingPunct="1"/>
              <a:t>18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mtClean="0"/>
              <a:t>Data Science Is Multidisciplinary, By Brendan Tierney, 2012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데이터과학이 다루는 다양한 분야</a:t>
            </a:r>
            <a:r>
              <a:rPr lang="en-US" altLang="ko-KR" smtClean="0"/>
              <a:t> !</a:t>
            </a:r>
          </a:p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406557CC-0288-450D-BDA5-AAE58A53C681}" type="slidenum">
              <a:rPr lang="ko-KR" altLang="en-US" sz="1200" smtClean="0"/>
              <a:pPr eaLnBrk="1" hangingPunct="1"/>
              <a:t>19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비전공자가 접근해서 활용해야 할 부분은 어디</a:t>
            </a:r>
            <a:r>
              <a:rPr lang="en-US" altLang="ko-KR" dirty="0" smtClean="0"/>
              <a:t>..?</a:t>
            </a:r>
            <a:endParaRPr lang="ko-KR" altLang="en-US" dirty="0" smtClean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7946CBB3-2871-4920-AC92-3C8FF328FDF1}" type="slidenum">
              <a:rPr lang="ko-KR" altLang="en-US" sz="1200" smtClean="0"/>
              <a:pPr eaLnBrk="1" hangingPunct="1"/>
              <a:t>20</a:t>
            </a:fld>
            <a:endParaRPr lang="ko-KR" altLang="en-US" sz="1200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프로그래밍 언어 순위 </a:t>
            </a:r>
            <a:r>
              <a:rPr lang="en-US" altLang="ko-KR" smtClean="0"/>
              <a:t>&lt;/&gt;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Why Python?</a:t>
            </a:r>
          </a:p>
          <a:p>
            <a:pPr eaLnBrk="1" hangingPunct="1"/>
            <a:r>
              <a:rPr lang="ko-KR" altLang="en-US" smtClean="0"/>
              <a:t>첫째</a:t>
            </a:r>
            <a:r>
              <a:rPr lang="en-US" altLang="ko-KR" smtClean="0"/>
              <a:t>, </a:t>
            </a:r>
            <a:r>
              <a:rPr lang="ko-KR" altLang="en-US" smtClean="0"/>
              <a:t>문법이 사용하기 쉽다</a:t>
            </a:r>
          </a:p>
          <a:p>
            <a:pPr eaLnBrk="1" hangingPunct="1"/>
            <a:r>
              <a:rPr lang="ko-KR" altLang="en-US" smtClean="0"/>
              <a:t>둘째</a:t>
            </a:r>
            <a:r>
              <a:rPr lang="en-US" altLang="ko-KR" smtClean="0"/>
              <a:t>, </a:t>
            </a:r>
            <a:r>
              <a:rPr lang="ko-KR" altLang="en-US" smtClean="0"/>
              <a:t>코드가 이해하기 쉽다</a:t>
            </a:r>
          </a:p>
          <a:p>
            <a:pPr eaLnBrk="1" hangingPunct="1"/>
            <a:r>
              <a:rPr lang="ko-KR" altLang="en-US" smtClean="0"/>
              <a:t>∵  데이터 처리</a:t>
            </a:r>
            <a:r>
              <a:rPr lang="en-US" altLang="ko-KR" smtClean="0"/>
              <a:t>/</a:t>
            </a:r>
            <a:r>
              <a:rPr lang="ko-KR" altLang="en-US" smtClean="0"/>
              <a:t>분석에는 최고</a:t>
            </a:r>
            <a:r>
              <a:rPr lang="en-US" altLang="ko-KR" smtClean="0"/>
              <a:t>!!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8BEA6EA7-A5CB-438C-A446-853988AD34C8}" type="slidenum">
              <a:rPr lang="ko-KR" altLang="en-US" sz="1200" smtClean="0"/>
              <a:pPr eaLnBrk="1" hangingPunct="1"/>
              <a:t>22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파이썬의 특징</a:t>
            </a:r>
          </a:p>
          <a:p>
            <a:r>
              <a:rPr lang="ko-KR" altLang="en-US" smtClean="0"/>
              <a:t>파이썬의 철학 </a:t>
            </a:r>
            <a:r>
              <a:rPr lang="en-US" altLang="ko-KR" smtClean="0"/>
              <a:t>: </a:t>
            </a:r>
            <a:r>
              <a:rPr lang="ko-KR" altLang="en-US" smtClean="0"/>
              <a:t>아름답다</a:t>
            </a:r>
            <a:r>
              <a:rPr lang="en-US" altLang="ko-KR" smtClean="0"/>
              <a:t>, </a:t>
            </a:r>
            <a:r>
              <a:rPr lang="ko-KR" altLang="en-US" smtClean="0"/>
              <a:t>명백하다</a:t>
            </a:r>
            <a:r>
              <a:rPr lang="en-US" altLang="ko-KR" smtClean="0"/>
              <a:t>, </a:t>
            </a:r>
            <a:r>
              <a:rPr lang="ko-KR" altLang="en-US" smtClean="0"/>
              <a:t>심플하다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오픈소스 </a:t>
            </a:r>
            <a:r>
              <a:rPr lang="en-US" altLang="ko-KR" smtClean="0"/>
              <a:t>: </a:t>
            </a:r>
            <a:r>
              <a:rPr lang="ko-KR" altLang="en-US" smtClean="0"/>
              <a:t>수많은 라이브러리 제공</a:t>
            </a:r>
          </a:p>
          <a:p>
            <a:r>
              <a:rPr lang="ko-KR" altLang="en-US" smtClean="0"/>
              <a:t>높은 생산성 </a:t>
            </a:r>
            <a:r>
              <a:rPr lang="en-US" altLang="ko-KR" smtClean="0"/>
              <a:t>: </a:t>
            </a:r>
            <a:r>
              <a:rPr lang="ko-KR" altLang="en-US" smtClean="0"/>
              <a:t>프로토타입이 곧 프로덕트</a:t>
            </a:r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6198B3E5-163C-41ED-BAB6-597CFC73B5A8}" type="slidenum">
              <a:rPr lang="ko-KR" altLang="en-US" sz="1200" smtClean="0"/>
              <a:pPr eaLnBrk="1" hangingPunct="1"/>
              <a:t>23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/>
          <p:cNvSpPr>
            <a:spLocks noChangeArrowheads="1"/>
          </p:cNvSpPr>
          <p:nvPr userDrawn="1"/>
        </p:nvSpPr>
        <p:spPr bwMode="gray">
          <a:xfrm>
            <a:off x="0" y="5805264"/>
            <a:ext cx="9906000" cy="1052736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latinLnBrk="0"/>
            <a:endParaRPr kumimoji="0" lang="ko-KR" altLang="en-US">
              <a:ea typeface="맑은 고딕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" y="1030434"/>
            <a:ext cx="3312000" cy="2880000"/>
          </a:xfrm>
          <a:prstGeom prst="rect">
            <a:avLst/>
          </a:prstGeom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85" y="1030434"/>
            <a:ext cx="3312000" cy="28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16" y="1030434"/>
            <a:ext cx="3312000" cy="2880000"/>
          </a:xfrm>
          <a:prstGeom prst="rect">
            <a:avLst/>
          </a:prstGeom>
          <a:ln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95300" y="3933056"/>
            <a:ext cx="8915400" cy="762000"/>
          </a:xfrm>
        </p:spPr>
        <p:txBody>
          <a:bodyPr/>
          <a:lstStyle>
            <a:lvl1pPr algn="ctr">
              <a:defRPr lang="en-US" altLang="ko-KR" sz="3200" smtClean="0">
                <a:solidFill>
                  <a:srgbClr val="00000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Python for Data Science</a:t>
            </a:r>
            <a:endParaRPr lang="en-US" altLang="ko-K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727028" y="4797152"/>
            <a:ext cx="64389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ko-KR" altLang="en-US" dirty="0" smtClean="0"/>
              <a:t>마스터 부제목 스타일 편집</a:t>
            </a:r>
            <a:endParaRPr lang="en-US" altLang="ko-KR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20" y="376724"/>
            <a:ext cx="1851429" cy="64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297206"/>
            <a:ext cx="2534682" cy="7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9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8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319088"/>
            <a:ext cx="2228850" cy="60055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319088"/>
            <a:ext cx="6521450" cy="60055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93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319088"/>
            <a:ext cx="668655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371600"/>
            <a:ext cx="8915400" cy="4953000"/>
          </a:xfrm>
        </p:spPr>
        <p:txBody>
          <a:bodyPr/>
          <a:lstStyle/>
          <a:p>
            <a:pPr lvl="0"/>
            <a:r>
              <a:rPr lang="ko-KR" altLang="en-US" noProof="0" smtClean="0"/>
              <a:t>표를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01224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-333376" y="2143125"/>
            <a:ext cx="914401" cy="91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6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657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4671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56952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50768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22229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5584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36413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61520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14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45568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637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004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0938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0222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71600"/>
            <a:ext cx="43751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371600"/>
            <a:ext cx="43751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8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85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4441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6281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"/>
          <p:cNvSpPr>
            <a:spLocks noChangeArrowheads="1"/>
          </p:cNvSpPr>
          <p:nvPr userDrawn="1"/>
        </p:nvSpPr>
        <p:spPr bwMode="auto">
          <a:xfrm rot="-5400000">
            <a:off x="9368077" y="6320078"/>
            <a:ext cx="569913" cy="524982"/>
          </a:xfrm>
          <a:prstGeom prst="rtTriangl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endParaRPr kumimoji="0" lang="ko-KR" altLang="en-US" sz="180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026" name="Rectangle 16"/>
          <p:cNvSpPr>
            <a:spLocks noChangeArrowheads="1"/>
          </p:cNvSpPr>
          <p:nvPr userDrawn="1"/>
        </p:nvSpPr>
        <p:spPr bwMode="gray">
          <a:xfrm>
            <a:off x="0" y="6489700"/>
            <a:ext cx="9906000" cy="3651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>
              <a:ea typeface="맑은 고딕" pitchFamily="50" charset="-127"/>
            </a:endParaRP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gray">
          <a:xfrm>
            <a:off x="0" y="0"/>
            <a:ext cx="9906000" cy="98107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>
              <a:ea typeface="맑은 고딕" pitchFamily="50" charset="-127"/>
            </a:endParaRP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9563" y="1190625"/>
            <a:ext cx="9209087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59804" y="214313"/>
            <a:ext cx="74295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31" name="Rectangle 40"/>
          <p:cNvSpPr>
            <a:spLocks noChangeArrowheads="1"/>
          </p:cNvSpPr>
          <p:nvPr/>
        </p:nvSpPr>
        <p:spPr bwMode="auto">
          <a:xfrm>
            <a:off x="9386922" y="6550958"/>
            <a:ext cx="560388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2A43AC7E-C6DA-4737-B2B6-FD7AE201F956}" type="slidenum">
              <a:rPr kumimoji="0" lang="ko-KR" altLang="en-US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r"/>
              <a:t>‹#›</a:t>
            </a:fld>
            <a:endParaRPr kumimoji="0"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2" name="Rectangle 20"/>
          <p:cNvSpPr>
            <a:spLocks noChangeArrowheads="1"/>
          </p:cNvSpPr>
          <p:nvPr userDrawn="1"/>
        </p:nvSpPr>
        <p:spPr bwMode="auto">
          <a:xfrm>
            <a:off x="3376613" y="6297613"/>
            <a:ext cx="30353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46" tIns="45523" rIns="91046" bIns="45523" anchor="b"/>
          <a:lstStyle/>
          <a:p>
            <a:pPr algn="ctr" defTabSz="908050"/>
            <a:endParaRPr lang="en-US" altLang="ko-KR" sz="1000">
              <a:latin typeface="Times New Roman" pitchFamily="18" charset="0"/>
              <a:ea typeface="궁서" pitchFamily="18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16632"/>
            <a:ext cx="988682" cy="76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5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1" y="6553962"/>
            <a:ext cx="4704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85" y="6549319"/>
            <a:ext cx="822857" cy="28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9" r:id="rId14"/>
    <p:sldLayoutId id="2147484030" r:id="rId15"/>
    <p:sldLayoutId id="2147484031" r:id="rId16"/>
    <p:sldLayoutId id="2147484038" r:id="rId17"/>
    <p:sldLayoutId id="2147484039" r:id="rId18"/>
    <p:sldLayoutId id="2147484041" r:id="rId19"/>
    <p:sldLayoutId id="2147484042" r:id="rId20"/>
    <p:sldLayoutId id="2147484043" r:id="rId21"/>
    <p:sldLayoutId id="2147484049" r:id="rId22"/>
    <p:sldLayoutId id="2147484050" r:id="rId23"/>
    <p:sldLayoutId id="2147484051" r:id="rId24"/>
    <p:sldLayoutId id="2147484062" r:id="rId2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v"/>
        <a:defRPr sz="2400" b="1">
          <a:solidFill>
            <a:srgbClr val="23115D"/>
          </a:solidFill>
          <a:latin typeface="+mj-ea"/>
          <a:ea typeface="+mj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23115D"/>
        </a:buClr>
        <a:buFont typeface="Wingdings" pitchFamily="2" charset="2"/>
        <a:buChar char="§"/>
        <a:defRPr sz="2000">
          <a:solidFill>
            <a:schemeClr val="tx1"/>
          </a:solidFill>
          <a:latin typeface="+mj-ea"/>
          <a:ea typeface="+mj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j-ea"/>
          <a:ea typeface="+mj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j-ea"/>
          <a:ea typeface="+mj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j-ea"/>
          <a:ea typeface="+mj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Python Course for Big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교육 </a:t>
            </a:r>
            <a:r>
              <a:rPr lang="ko-KR" altLang="en-US" dirty="0"/>
              <a:t>과정 소개</a:t>
            </a:r>
          </a:p>
          <a:p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754460" y="5949280"/>
            <a:ext cx="64389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400" b="1">
                <a:solidFill>
                  <a:srgbClr val="23115D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23115D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IT 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Competency Improvement Training</a:t>
            </a:r>
          </a:p>
          <a:p>
            <a:pPr marL="0" indent="0" algn="ctr" eaLnBrk="1" hangingPunct="1">
              <a:buNone/>
              <a:defRPr/>
            </a:pP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Kim Jin Soo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9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빅데이터의 서막</a:t>
            </a:r>
            <a:r>
              <a:rPr lang="en-US" altLang="ko-KR" dirty="0"/>
              <a:t>, </a:t>
            </a:r>
            <a:r>
              <a:rPr lang="ko-KR" altLang="en-US" dirty="0"/>
              <a:t>오픈소스진영의 반란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38478"/>
            <a:ext cx="8960296" cy="3973927"/>
          </a:xfrm>
        </p:spPr>
        <p:txBody>
          <a:bodyPr/>
          <a:lstStyle/>
          <a:p>
            <a:r>
              <a:rPr lang="en-US" altLang="ko-KR" dirty="0"/>
              <a:t>2005</a:t>
            </a:r>
            <a:r>
              <a:rPr lang="ko-KR" altLang="en-US" dirty="0" smtClean="0"/>
              <a:t>년 이전의 </a:t>
            </a:r>
            <a:r>
              <a:rPr lang="ko-KR" altLang="en-US" dirty="0"/>
              <a:t>일반적인 데이터 관리</a:t>
            </a:r>
            <a:r>
              <a:rPr lang="en-US" altLang="ko-KR" dirty="0"/>
              <a:t>, </a:t>
            </a:r>
            <a:r>
              <a:rPr lang="ko-KR" altLang="en-US" dirty="0" smtClean="0"/>
              <a:t>대용량데이터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고가가 아닌 저가 시스템</a:t>
            </a:r>
            <a:r>
              <a:rPr lang="en-US" altLang="ko-KR" dirty="0"/>
              <a:t>, </a:t>
            </a:r>
            <a:r>
              <a:rPr lang="ko-KR" altLang="en-US" dirty="0"/>
              <a:t>중앙집중방식이 아닌 분산처리방식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Hadoop </a:t>
            </a:r>
            <a:r>
              <a:rPr lang="ko-KR" altLang="en-US" dirty="0"/>
              <a:t>기술의 등장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빅데이터 </a:t>
            </a:r>
            <a:r>
              <a:rPr lang="ko-KR" altLang="en-US" dirty="0"/>
              <a:t>생태계</a:t>
            </a:r>
            <a:r>
              <a:rPr lang="en-US" altLang="ko-KR" dirty="0"/>
              <a:t>(EcoSystem)</a:t>
            </a:r>
            <a:r>
              <a:rPr lang="ko-KR" altLang="en-US" dirty="0"/>
              <a:t>를 이루는 다양한 </a:t>
            </a:r>
            <a:r>
              <a:rPr lang="ko-KR" altLang="en-US" dirty="0" smtClean="0"/>
              <a:t>기술들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CAP</a:t>
            </a:r>
            <a:r>
              <a:rPr lang="ko-KR" altLang="en-US" dirty="0"/>
              <a:t>이론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896" y="1518047"/>
            <a:ext cx="2952328" cy="23723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895" y="4437112"/>
            <a:ext cx="2831790" cy="22048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897" y="332657"/>
            <a:ext cx="2952329" cy="841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8544" y="5363924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</a:rPr>
              <a:t>Pick Two : Consistency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</a:rPr>
              <a:t>, Availability, Partition Tolerance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빅데이터의 주요특징 </a:t>
            </a:r>
            <a:r>
              <a:rPr lang="en-US" altLang="ko-KR" dirty="0"/>
              <a:t>(3V, 4V, 5V)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78732"/>
            <a:ext cx="90487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 bwMode="auto">
          <a:xfrm>
            <a:off x="392113" y="1124744"/>
            <a:ext cx="288032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Volume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3512840" y="1124744"/>
            <a:ext cx="288032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Variety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624042" y="1124744"/>
            <a:ext cx="288032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Velocity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428625" y="4293096"/>
            <a:ext cx="1788071" cy="2088232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Value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7689304" y="4293096"/>
            <a:ext cx="1788071" cy="2088232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Veracity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169024" y="4293096"/>
            <a:ext cx="2448272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033" y="4691752"/>
            <a:ext cx="22322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3399"/>
                </a:solidFill>
                <a:latin typeface="+mn-ea"/>
                <a:ea typeface="+mn-ea"/>
              </a:rPr>
              <a:t>데이터의 불확실성</a:t>
            </a:r>
            <a:endParaRPr lang="en-US" altLang="ko-KR" sz="1400" b="1" dirty="0" smtClean="0">
              <a:solidFill>
                <a:srgbClr val="FF3399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본질적으로 불확실한 데이터 유형의 신뢰성과 예측 가능성 관리</a:t>
            </a: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288704" y="4293096"/>
            <a:ext cx="2448272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0713" y="4691752"/>
            <a:ext cx="22322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3399"/>
                </a:solidFill>
                <a:latin typeface="+mn-ea"/>
                <a:ea typeface="+mn-ea"/>
              </a:rPr>
              <a:t>미래 가치 창출</a:t>
            </a:r>
            <a:endParaRPr lang="en-US" altLang="ko-KR" sz="1400" b="1" dirty="0" smtClean="0">
              <a:solidFill>
                <a:srgbClr val="FF3399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경제적 가치 뿐만 아니라</a:t>
            </a:r>
            <a: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b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문제 해결을 통한 사회적 가치를 창출</a:t>
            </a: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87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CAP </a:t>
            </a:r>
            <a:r>
              <a:rPr lang="ko-KR" altLang="en-US" dirty="0"/>
              <a:t>이론에 기반한 빅데이터 제품</a:t>
            </a:r>
          </a:p>
        </p:txBody>
      </p:sp>
      <p:pic>
        <p:nvPicPr>
          <p:cNvPr id="4" name="Picture 2" descr="CAP ì´ë¡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7715" r="1004" b="1116"/>
          <a:stretch/>
        </p:blipFill>
        <p:spPr bwMode="auto">
          <a:xfrm>
            <a:off x="1593586" y="1198062"/>
            <a:ext cx="6696974" cy="50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관련 기술 </a:t>
            </a:r>
            <a:r>
              <a:rPr lang="en-US" altLang="ko-KR" dirty="0" smtClean="0"/>
              <a:t>– BigData Eco System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4"/>
          <a:stretch/>
        </p:blipFill>
        <p:spPr>
          <a:xfrm>
            <a:off x="1297036" y="1340768"/>
            <a:ext cx="7360794" cy="4791075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38" y="1259218"/>
            <a:ext cx="7424353" cy="52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196752"/>
            <a:ext cx="7442525" cy="52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빅데이터의 목적 </a:t>
            </a:r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" t="10818" r="3641" b="-366"/>
          <a:stretch/>
        </p:blipFill>
        <p:spPr>
          <a:xfrm>
            <a:off x="704528" y="2146732"/>
            <a:ext cx="3312368" cy="338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17" y="4595004"/>
            <a:ext cx="2069290" cy="1280201"/>
          </a:xfrm>
          <a:prstGeom prst="rect">
            <a:avLst/>
          </a:prstGeom>
        </p:spPr>
      </p:pic>
      <p:pic>
        <p:nvPicPr>
          <p:cNvPr id="8" name="Picture 2" descr="ê°ì¹ì°½ì¶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71" y="2132856"/>
            <a:ext cx="3538709" cy="3384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 bwMode="auto">
          <a:xfrm>
            <a:off x="4304928" y="3370868"/>
            <a:ext cx="1429844" cy="100811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033120" y="5387092"/>
            <a:ext cx="3140448" cy="98064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2018 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다보스 포럼 </a:t>
            </a:r>
            <a:r>
              <a:rPr kumimoji="0" lang="ko-KR" altLang="en-US" sz="1800" dirty="0" smtClean="0">
                <a:solidFill>
                  <a:schemeClr val="bg1"/>
                </a:solidFill>
                <a:latin typeface="Arial" charset="0"/>
              </a:rPr>
              <a:t>의제</a:t>
            </a:r>
            <a:endParaRPr kumimoji="0" lang="en-US" altLang="ko-KR" sz="1800" dirty="0" smtClean="0">
              <a:solidFill>
                <a:schemeClr val="bg1"/>
              </a:solidFill>
              <a:latin typeface="Arial" charset="0"/>
            </a:endParaRPr>
          </a:p>
          <a:p>
            <a:pPr marR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분</a:t>
            </a:r>
            <a:r>
              <a:rPr kumimoji="0" lang="ko-KR" altLang="en-US" sz="1400" dirty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절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charset="0"/>
              </a:rPr>
              <a:t>된 세계에서 공유의 미래 창조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8504" y="1257300"/>
            <a:ext cx="8210649" cy="628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60512" y="1314451"/>
            <a:ext cx="4711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무엇을 얻어내려고 분석하는가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1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차산업혁명에 대한 이해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8504" y="1257300"/>
            <a:ext cx="8210649" cy="628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60512" y="1314451"/>
            <a:ext cx="3467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연도별 다보스포럼 의제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2" descr="ë¤ë³´ì¤ ì£¼ììì 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" b="25826"/>
          <a:stretch/>
        </p:blipFill>
        <p:spPr bwMode="auto">
          <a:xfrm>
            <a:off x="1023486" y="2276872"/>
            <a:ext cx="8633724" cy="2929907"/>
          </a:xfrm>
          <a:prstGeom prst="rect">
            <a:avLst/>
          </a:prstGeom>
          <a:solidFill>
            <a:srgbClr val="FF00FF"/>
          </a:solidFill>
        </p:spPr>
      </p:pic>
      <p:sp>
        <p:nvSpPr>
          <p:cNvPr id="6" name="직사각형 5"/>
          <p:cNvSpPr/>
          <p:nvPr/>
        </p:nvSpPr>
        <p:spPr bwMode="auto">
          <a:xfrm>
            <a:off x="555433" y="2420888"/>
            <a:ext cx="3276364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808827" y="2492984"/>
            <a:ext cx="1008112" cy="792000"/>
            <a:chOff x="2952843" y="2492984"/>
            <a:chExt cx="1008112" cy="792000"/>
          </a:xfrm>
          <a:solidFill>
            <a:schemeClr val="accent1"/>
          </a:solidFill>
        </p:grpSpPr>
        <p:sp>
          <p:nvSpPr>
            <p:cNvPr id="8" name="직사각형 7"/>
            <p:cNvSpPr/>
            <p:nvPr/>
          </p:nvSpPr>
          <p:spPr bwMode="auto">
            <a:xfrm>
              <a:off x="2952843" y="2492984"/>
              <a:ext cx="1008112" cy="792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03186" y="2492984"/>
              <a:ext cx="936104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2016</a:t>
              </a:r>
            </a:p>
            <a:p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차산업혁명 이해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757282" y="2492984"/>
            <a:ext cx="1051545" cy="792000"/>
            <a:chOff x="1901298" y="2492984"/>
            <a:chExt cx="1051545" cy="792000"/>
          </a:xfrm>
          <a:solidFill>
            <a:schemeClr val="accent1">
              <a:lumMod val="75000"/>
            </a:schemeClr>
          </a:solidFill>
        </p:grpSpPr>
        <p:sp>
          <p:nvSpPr>
            <p:cNvPr id="11" name="직사각형 10"/>
            <p:cNvSpPr/>
            <p:nvPr/>
          </p:nvSpPr>
          <p:spPr bwMode="auto">
            <a:xfrm>
              <a:off x="1901298" y="2492984"/>
              <a:ext cx="1008112" cy="792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01298" y="2492984"/>
              <a:ext cx="1051545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2017</a:t>
              </a:r>
            </a:p>
            <a:p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소통과 책임의 리더십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0512" y="2492984"/>
            <a:ext cx="1195561" cy="792000"/>
            <a:chOff x="648587" y="2492984"/>
            <a:chExt cx="1195561" cy="792000"/>
          </a:xfrm>
          <a:solidFill>
            <a:schemeClr val="accent1">
              <a:lumMod val="50000"/>
            </a:schemeClr>
          </a:solidFill>
        </p:grpSpPr>
        <p:sp>
          <p:nvSpPr>
            <p:cNvPr id="14" name="직사각형 13"/>
            <p:cNvSpPr/>
            <p:nvPr/>
          </p:nvSpPr>
          <p:spPr bwMode="auto">
            <a:xfrm>
              <a:off x="654535" y="2492984"/>
              <a:ext cx="1146180" cy="792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8587" y="2492984"/>
              <a:ext cx="119556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2018</a:t>
              </a:r>
            </a:p>
            <a:p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분절된 세계에서 공유의 미래 창조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8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차산업혁명</a:t>
            </a:r>
            <a:r>
              <a:rPr lang="en-US" altLang="ko-KR" dirty="0" smtClean="0"/>
              <a:t>, Industry 4.0</a:t>
            </a:r>
            <a:endParaRPr lang="ko-KR" altLang="en-US" dirty="0"/>
          </a:p>
        </p:txBody>
      </p:sp>
      <p:pic>
        <p:nvPicPr>
          <p:cNvPr id="3" name="Picture 2" descr="4ì°¨ì°ìíëª ê¸°ì ëí¥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"/>
          <a:stretch/>
        </p:blipFill>
        <p:spPr bwMode="auto">
          <a:xfrm>
            <a:off x="1076275" y="1172716"/>
            <a:ext cx="7477125" cy="47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57056" y="6303803"/>
            <a:ext cx="3212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발췌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과학기술정책연구원 장필성님 칼럼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28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데이터과학</a:t>
            </a:r>
            <a:r>
              <a:rPr lang="en-US" dirty="0" smtClean="0"/>
              <a:t>, Data Science</a:t>
            </a:r>
            <a:endParaRPr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384175" y="3852440"/>
            <a:ext cx="8447088" cy="2514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Picture 2" descr="C:\Users\user\Dropbox\B1503_Project\M1512_공감동행_대학생창업캠프\B40_강의안작성\images\위키미디어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75" y="1104478"/>
            <a:ext cx="1428750" cy="1428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104478"/>
            <a:ext cx="6926263" cy="26685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"/>
          <p:cNvSpPr txBox="1">
            <a:spLocks noChangeArrowheads="1"/>
          </p:cNvSpPr>
          <p:nvPr/>
        </p:nvSpPr>
        <p:spPr bwMode="auto">
          <a:xfrm>
            <a:off x="838200" y="4081040"/>
            <a:ext cx="7696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 사이언스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(data science)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이란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데이터와 관련된 연구를 하는 학문이다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/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데이터의 구체적인 내용이 아닌 서로 다른 성질의 내용이나 형식의 데이터에 공통으로 존재하는 성질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또는 그것들을 다루기 위한 기술의 개발에 착안점을 둔다는 특징을 가진다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/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사용되는 기술은 여러분야에 걸쳐있으며 수학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통계학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계산기과학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정보공학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패턴인식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기계학습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데이터마이닝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데이터베이스 등과 관련이 있다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/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 사이언스는 생물학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의학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공학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사회학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인문과학 등의 여러 분야에 응용되고 있다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33800" y="4081040"/>
            <a:ext cx="2895600" cy="3048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2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전문가</a:t>
            </a:r>
            <a:r>
              <a:rPr lang="en-US" altLang="ko-KR" dirty="0"/>
              <a:t>, Data Scientist</a:t>
            </a:r>
            <a:endParaRPr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6" y="1052736"/>
            <a:ext cx="8610600" cy="4841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18" y="3872136"/>
            <a:ext cx="7945438" cy="2628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모서리가 둥근 직사각형 14"/>
          <p:cNvSpPr/>
          <p:nvPr/>
        </p:nvSpPr>
        <p:spPr>
          <a:xfrm>
            <a:off x="1921643" y="4243611"/>
            <a:ext cx="2209800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46018" y="4243611"/>
            <a:ext cx="2209800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59618" y="4653186"/>
            <a:ext cx="2695575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22218" y="4653186"/>
            <a:ext cx="2133600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98418" y="5500911"/>
            <a:ext cx="1905000" cy="30480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02692" y="2957736"/>
            <a:ext cx="4144964" cy="38100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데이터과학의</a:t>
            </a:r>
            <a:r>
              <a:rPr dirty="0" smtClean="0"/>
              <a:t> 관심분야</a:t>
            </a:r>
            <a:endParaRPr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66" y="620688"/>
            <a:ext cx="8513434" cy="61452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Profile</a:t>
            </a:r>
            <a:endParaRPr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" y="-1588"/>
            <a:ext cx="674674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30850" y="0"/>
            <a:ext cx="43751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73080" y="4149080"/>
            <a:ext cx="4081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한국경제빅데이터센터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전문위원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한국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기술진흥협회 기술위원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경기문화창조허브 창업플래너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한국뉴미디어 유통산업협회 자문위원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SKT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빅씽크 기업연구협회 수석연구원 現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서울시 정보통신분과 청년취업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멘토</a:t>
            </a:r>
            <a:endParaRPr lang="en-US" altLang="ko-KR" sz="1600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1239" y="3002969"/>
            <a:ext cx="3568826" cy="8925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김 진 수</a:t>
            </a:r>
            <a:endParaRPr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CEO / DataActionist</a:t>
            </a:r>
            <a:endParaRPr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gray">
          <a:xfrm rot="5400000">
            <a:off x="-662782" y="662777"/>
            <a:ext cx="6856415" cy="5530851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dirty="0"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4596" y="2582863"/>
            <a:ext cx="4703631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 smtClean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경북대학교 전자공학과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시스템공학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졸업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 smtClean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경북대학교 전자공학과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정보통신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석사 졸업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고려사이버대 디지털경영학과 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364596" y="3773488"/>
            <a:ext cx="452305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경력 및 자격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6" y="4113214"/>
            <a:ext cx="5111221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대우정보시스템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기술연구소 선임연구원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SBS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미디어넷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기술개발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CP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개발팀장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E-Biz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기업솔루션 전문벤처기업 기술연구소장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기업통합보안솔루션 벤처기업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CTO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산업보안전문가포럼 </a:t>
            </a:r>
            <a:r>
              <a:rPr lang="ko-KR" altLang="en-US" sz="1600" dirty="0" smtClean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회장 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경기창조경제혁신센터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경기콘텐츠진흥원</a:t>
            </a:r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CSP</a:t>
            </a:r>
          </a:p>
          <a:p>
            <a:pPr>
              <a:defRPr/>
            </a:pPr>
            <a:endParaRPr lang="en-US" altLang="ko-KR" sz="1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빅데이터기술전문가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(Bigdata Technical Expert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산업보안전문가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(Industrial Security Professional)</a:t>
            </a:r>
          </a:p>
          <a:p>
            <a:pPr>
              <a:defRPr/>
            </a:pP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10"/>
          <p:cNvSpPr txBox="1">
            <a:spLocks noChangeArrowheads="1"/>
          </p:cNvSpPr>
          <p:nvPr/>
        </p:nvSpPr>
        <p:spPr bwMode="auto">
          <a:xfrm>
            <a:off x="330200" y="644526"/>
            <a:ext cx="30757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en-US" altLang="ko-KR" sz="6600" dirty="0">
                <a:solidFill>
                  <a:schemeClr val="bg1"/>
                </a:solidFill>
                <a:latin typeface="Noto Sans KR Bold" pitchFamily="34" charset="-127"/>
                <a:ea typeface="Noto Sans KR Bold" pitchFamily="34" charset="-127"/>
              </a:rPr>
              <a:t>Profile</a:t>
            </a:r>
            <a:endParaRPr lang="ko-KR" altLang="en-US" sz="3200" dirty="0">
              <a:solidFill>
                <a:schemeClr val="bg1"/>
              </a:solidFill>
              <a:latin typeface="Noto Sans KR Bold" pitchFamily="34" charset="-127"/>
              <a:ea typeface="Noto Sans KR Bold" pitchFamily="34" charset="-127"/>
            </a:endParaRPr>
          </a:p>
        </p:txBody>
      </p:sp>
      <p:pic>
        <p:nvPicPr>
          <p:cNvPr id="24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015" y="1447800"/>
            <a:ext cx="3166136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5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빅데이터 처리 </a:t>
            </a:r>
            <a:r>
              <a:rPr lang="en-US" altLang="ko-KR" dirty="0" smtClean="0"/>
              <a:t>4</a:t>
            </a:r>
            <a:r>
              <a:rPr dirty="0" smtClean="0"/>
              <a:t>단계</a:t>
            </a:r>
          </a:p>
        </p:txBody>
      </p:sp>
      <p:pic>
        <p:nvPicPr>
          <p:cNvPr id="16387" name="그림 7" descr="화살표_0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7152" y="1447800"/>
            <a:ext cx="296664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화살표_026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036862" y="2683460"/>
            <a:ext cx="3702155" cy="10000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90490" y="5867400"/>
            <a:ext cx="3064669" cy="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0000"/>
                </a:solidFill>
              </a:rPr>
              <a:t>빅데이터 요소기술이 투입됨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712640" y="6248401"/>
            <a:ext cx="42771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BigData Solution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의 기능 및 처리 흐름과 관리구조</a:t>
            </a:r>
          </a:p>
        </p:txBody>
      </p:sp>
      <p:pic>
        <p:nvPicPr>
          <p:cNvPr id="30" name="Shape 65"/>
          <p:cNvPicPr preferRelativeResize="0"/>
          <p:nvPr/>
        </p:nvPicPr>
        <p:blipFill rotWithShape="1">
          <a:blip r:embed="rId5">
            <a:alphaModFix/>
          </a:blip>
          <a:srcRect t="14834" b="12772"/>
          <a:stretch/>
        </p:blipFill>
        <p:spPr>
          <a:xfrm>
            <a:off x="412750" y="2314576"/>
            <a:ext cx="9081198" cy="34861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cxnSp>
        <p:nvCxnSpPr>
          <p:cNvPr id="31" name="직선 연결선 30"/>
          <p:cNvCxnSpPr/>
          <p:nvPr/>
        </p:nvCxnSpPr>
        <p:spPr>
          <a:xfrm>
            <a:off x="2125663" y="2790825"/>
            <a:ext cx="330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60290" y="5753100"/>
            <a:ext cx="330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146300" y="2771776"/>
            <a:ext cx="10319" cy="307657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01615" y="2790826"/>
            <a:ext cx="8598" cy="307657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 bwMode="auto">
          <a:xfrm>
            <a:off x="991396" y="1076322"/>
            <a:ext cx="2228850" cy="533130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/>
              <a:t>Aggregation</a:t>
            </a:r>
          </a:p>
          <a:p>
            <a:pPr algn="ctr">
              <a:defRPr/>
            </a:pPr>
            <a:r>
              <a:rPr lang="en-US" altLang="ko-KR" sz="1200" b="1" dirty="0"/>
              <a:t>(</a:t>
            </a:r>
            <a:r>
              <a:rPr lang="ko-KR" altLang="en-US" sz="1200" b="1" dirty="0"/>
              <a:t>데이터수집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4387225" y="1066801"/>
            <a:ext cx="2228850" cy="533130"/>
          </a:xfrm>
          <a:prstGeom prst="roundRect">
            <a:avLst/>
          </a:prstGeom>
          <a:solidFill>
            <a:srgbClr val="FF993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/>
              <a:t>Utilization</a:t>
            </a:r>
          </a:p>
          <a:p>
            <a:pPr algn="ctr">
              <a:defRPr/>
            </a:pPr>
            <a:r>
              <a:rPr lang="en-US" altLang="ko-KR" sz="1200" b="1" dirty="0"/>
              <a:t>(</a:t>
            </a:r>
            <a:r>
              <a:rPr lang="ko-KR" altLang="en-US" sz="1200" b="1" dirty="0"/>
              <a:t>데이터활용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6404" name="그림 9" descr="화살표_0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8243" y="1676095"/>
            <a:ext cx="2357706" cy="6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그림 34" descr="화살표_0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06487" y="1676096"/>
            <a:ext cx="2357706" cy="6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2146301" y="2790825"/>
            <a:ext cx="3355314" cy="3009900"/>
          </a:xfrm>
          <a:prstGeom prst="rect">
            <a:avLst/>
          </a:prstGeom>
          <a:solidFill>
            <a:srgbClr val="FF0000">
              <a:alpha val="10000"/>
            </a:srgbClr>
          </a:solidFill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24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관련 산업 종사자들</a:t>
            </a: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4192556987"/>
              </p:ext>
            </p:extLst>
          </p:nvPr>
        </p:nvGraphicFramePr>
        <p:xfrm>
          <a:off x="3440832" y="1227666"/>
          <a:ext cx="6326336" cy="5225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22439" y="3232026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DATA</a:t>
            </a:r>
            <a:b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Engineer</a:t>
            </a:r>
            <a:endParaRPr lang="ko-KR" altLang="en-US" sz="16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8728" y="3232026"/>
            <a:ext cx="90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DATA</a:t>
            </a:r>
            <a:b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Analyst</a:t>
            </a:r>
            <a:endParaRPr lang="ko-KR" altLang="en-US" sz="16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3595" y="3745607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993366"/>
                </a:solidFill>
                <a:latin typeface="+mn-ea"/>
                <a:ea typeface="+mn-ea"/>
              </a:rPr>
              <a:t>DATA</a:t>
            </a:r>
            <a:br>
              <a:rPr lang="en-US" altLang="ko-KR" sz="1600" b="1" dirty="0" smtClean="0">
                <a:solidFill>
                  <a:srgbClr val="993366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993366"/>
                </a:solidFill>
                <a:latin typeface="+mn-ea"/>
                <a:ea typeface="+mn-ea"/>
              </a:rPr>
              <a:t>Scientist</a:t>
            </a:r>
            <a:endParaRPr lang="ko-KR" altLang="en-US" sz="1600" b="1" dirty="0">
              <a:solidFill>
                <a:srgbClr val="993366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496" y="1772816"/>
            <a:ext cx="273630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데이터 분석전문가</a:t>
            </a:r>
            <a:endParaRPr lang="en-US" altLang="ko-KR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데이터 기술전문가</a:t>
            </a:r>
            <a:endParaRPr lang="ko-KR" altLang="en-US" sz="2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496" y="4050295"/>
            <a:ext cx="2736304" cy="16829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데이터 과학자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632520" y="1508668"/>
            <a:ext cx="2228850" cy="533130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 smtClean="0"/>
              <a:t>고전적 관점</a:t>
            </a:r>
            <a:endParaRPr lang="ko-KR" altLang="en-US" b="1" dirty="0"/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635918" y="3796171"/>
            <a:ext cx="2228850" cy="533130"/>
          </a:xfrm>
          <a:prstGeom prst="roundRect">
            <a:avLst/>
          </a:prstGeom>
          <a:solidFill>
            <a:srgbClr val="CC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smtClean="0"/>
              <a:t>최신 트랜드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728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 ?</a:t>
            </a:r>
            <a:endParaRPr dirty="0" smtClean="0"/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r="4439" b="5319"/>
          <a:stretch>
            <a:fillRect/>
          </a:stretch>
        </p:blipFill>
        <p:spPr bwMode="auto">
          <a:xfrm>
            <a:off x="0" y="1123950"/>
            <a:ext cx="9906000" cy="5734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3151" y="1752600"/>
            <a:ext cx="4281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첫째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문법이 사용하기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쉽다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3151" y="2276475"/>
            <a:ext cx="4281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둘째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코드가 이해하기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쉽다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630" y="2828925"/>
            <a:ext cx="4724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+mn-ea"/>
                <a:ea typeface="+mn-ea"/>
                <a:sym typeface="Wingdings" pitchFamily="2" charset="2"/>
              </a:rPr>
              <a:t>∵  데이터 처리</a:t>
            </a:r>
            <a:r>
              <a:rPr lang="en-US" altLang="ko-KR" b="1" dirty="0">
                <a:latin typeface="+mn-ea"/>
                <a:ea typeface="+mn-ea"/>
                <a:sym typeface="Wingdings" pitchFamily="2" charset="2"/>
              </a:rPr>
              <a:t>/</a:t>
            </a:r>
            <a:r>
              <a:rPr lang="ko-KR" altLang="en-US" b="1" dirty="0">
                <a:latin typeface="+mn-ea"/>
                <a:ea typeface="+mn-ea"/>
                <a:sym typeface="Wingdings" pitchFamily="2" charset="2"/>
              </a:rPr>
              <a:t>분석에는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최고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!!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14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파이썬의</a:t>
            </a:r>
            <a:r>
              <a:rPr dirty="0" smtClean="0"/>
              <a:t> </a:t>
            </a:r>
            <a:r>
              <a:rPr dirty="0" err="1" smtClean="0"/>
              <a:t>특징</a:t>
            </a:r>
            <a:endParaRPr dirty="0" smtClean="0"/>
          </a:p>
        </p:txBody>
      </p:sp>
      <p:graphicFrame>
        <p:nvGraphicFramePr>
          <p:cNvPr id="3" name="다이어그램 2"/>
          <p:cNvGraphicFramePr/>
          <p:nvPr/>
        </p:nvGraphicFramePr>
        <p:xfrm>
          <a:off x="577850" y="1068016"/>
          <a:ext cx="8836718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69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파이썬 </a:t>
            </a:r>
            <a:r>
              <a:rPr lang="ko-KR" altLang="en-US" dirty="0"/>
              <a:t>과정 커리큘럼</a:t>
            </a:r>
          </a:p>
        </p:txBody>
      </p:sp>
      <p:graphicFrame>
        <p:nvGraphicFramePr>
          <p:cNvPr id="4" name="Group 2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9691511"/>
              </p:ext>
            </p:extLst>
          </p:nvPr>
        </p:nvGraphicFramePr>
        <p:xfrm>
          <a:off x="344433" y="1124744"/>
          <a:ext cx="9289087" cy="2071245"/>
        </p:xfrm>
        <a:graphic>
          <a:graphicData uri="http://schemas.openxmlformats.org/drawingml/2006/table">
            <a:tbl>
              <a:tblPr/>
              <a:tblGrid>
                <a:gridCol w="19381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50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과정개요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빅데이터를 위한 파이썬 과정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학습목표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파이썬을 활용한 빅데이터 분석기법을 습득하고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TensorFlow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이용하여 머신러닝기법을 학습한다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선수지식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없음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초급수준 개발자 수강 가능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교육환경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사양 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(64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비트 운영체제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rgbClr val="004E8E"/>
                          </a:solidFill>
                          <a:latin typeface="+mn-ea"/>
                          <a:ea typeface="+mn-ea"/>
                          <a:cs typeface="+mn-cs"/>
                        </a:rPr>
                        <a:t>과정의 특장점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파이썬은 플랫폼에 독립적이며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작성된 소스를 멀티 플랫폼 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실행할 수 있다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업무에 바로 활용할 수 있는 빅데이터 수집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프로세싱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분석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시각화를 통한 분석기법을 실습한다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파이썬을 활용한 머신러닝의 메커니즘을 이해하고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딥러닝 기법을 학습한다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44489" y="3284984"/>
            <a:ext cx="3024336" cy="434975"/>
            <a:chOff x="344489" y="3284984"/>
            <a:chExt cx="3024336" cy="434975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4489" y="3284984"/>
              <a:ext cx="3024336" cy="434975"/>
            </a:xfrm>
            <a:prstGeom prst="rect">
              <a:avLst/>
            </a:prstGeom>
            <a:gradFill>
              <a:gsLst>
                <a:gs pos="0">
                  <a:srgbClr val="4686C7"/>
                </a:gs>
                <a:gs pos="50000">
                  <a:srgbClr val="214A8B"/>
                </a:gs>
                <a:gs pos="51000">
                  <a:srgbClr val="0C3274"/>
                </a:gs>
              </a:gsLst>
              <a:lin ang="53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HY견고딕" pitchFamily="18" charset="-127"/>
              </a:endParaRPr>
            </a:p>
          </p:txBody>
        </p:sp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416496" y="3359598"/>
              <a:ext cx="28288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Session 1</a:t>
              </a:r>
              <a:endParaRPr lang="ko-KR" altLang="en-US" sz="1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476836" y="3284984"/>
            <a:ext cx="3024336" cy="434975"/>
            <a:chOff x="344489" y="3284984"/>
            <a:chExt cx="3024336" cy="434975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344489" y="3284984"/>
              <a:ext cx="3024336" cy="434975"/>
            </a:xfrm>
            <a:prstGeom prst="rect">
              <a:avLst/>
            </a:prstGeom>
            <a:gradFill>
              <a:gsLst>
                <a:gs pos="0">
                  <a:srgbClr val="4686C7"/>
                </a:gs>
                <a:gs pos="50000">
                  <a:srgbClr val="214A8B"/>
                </a:gs>
                <a:gs pos="51000">
                  <a:srgbClr val="0C3274"/>
                </a:gs>
              </a:gsLst>
              <a:lin ang="53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HY견고딕" pitchFamily="18" charset="-127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16496" y="3359598"/>
              <a:ext cx="28288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Session </a:t>
              </a: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2</a:t>
              </a:r>
              <a:endParaRPr lang="ko-KR" altLang="en-US" sz="1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609184" y="3284984"/>
            <a:ext cx="3024336" cy="434975"/>
            <a:chOff x="344489" y="3284984"/>
            <a:chExt cx="3024336" cy="434975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344489" y="3284984"/>
              <a:ext cx="3024336" cy="434975"/>
            </a:xfrm>
            <a:prstGeom prst="rect">
              <a:avLst/>
            </a:prstGeom>
            <a:gradFill>
              <a:gsLst>
                <a:gs pos="0">
                  <a:srgbClr val="4686C7"/>
                </a:gs>
                <a:gs pos="50000">
                  <a:srgbClr val="214A8B"/>
                </a:gs>
                <a:gs pos="51000">
                  <a:srgbClr val="0C3274"/>
                </a:gs>
              </a:gsLst>
              <a:lin ang="53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HY견고딕" pitchFamily="18" charset="-127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16496" y="3359598"/>
              <a:ext cx="28288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Session </a:t>
              </a: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3</a:t>
              </a:r>
              <a:endParaRPr lang="ko-KR" altLang="en-US" sz="1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</p:grp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344488" y="3789040"/>
            <a:ext cx="3024337" cy="2520280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416496" y="3975154"/>
            <a:ext cx="28336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파이썬 개요 </a:t>
            </a:r>
            <a:endParaRPr lang="en-US" altLang="ko-KR" sz="14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개발 환경 설정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제어문과 데이터 핸들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함수의 활용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클래스 및 모듈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파일 입출력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DB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핸들링</a:t>
            </a:r>
            <a:endParaRPr lang="en-US" altLang="ko-KR" sz="14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3478361" y="3789040"/>
            <a:ext cx="3022811" cy="2520280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6609183" y="3789040"/>
            <a:ext cx="3024337" cy="2520280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3519281" y="3975156"/>
            <a:ext cx="28336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분석 환경 설정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모델링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시각화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프로세싱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크롤링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공공데이터 활용 및 분석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일반사이트 분석 및 응용</a:t>
            </a:r>
            <a:endParaRPr lang="en-US" altLang="ko-KR" sz="14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6676359" y="3975156"/>
            <a:ext cx="28336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머신러닝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/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딥러닝  환경 설정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텐서플로 메커니즘 이해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그래프 빌드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실행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업데이트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머신러닝 모델 학습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선형회귀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로지스틱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군집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다층신경망 모델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CNN, RNN,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강화학습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216" y="4572001"/>
            <a:ext cx="9457134" cy="714375"/>
          </a:xfrm>
        </p:spPr>
        <p:txBody>
          <a:bodyPr/>
          <a:lstStyle/>
          <a:p>
            <a:pPr algn="ctr"/>
            <a:r>
              <a:rPr lang="en-US" dirty="0" smtClean="0"/>
              <a:t>END</a:t>
            </a:r>
            <a:endParaRPr dirty="0" smtClean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gray">
          <a:xfrm rot="5400000">
            <a:off x="1522411" y="-1525591"/>
            <a:ext cx="6845628" cy="992155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dirty="0">
              <a:ea typeface="맑은 고딕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white">
          <a:xfrm>
            <a:off x="1352600" y="2852936"/>
            <a:ext cx="74295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ko-KR" altLang="en-US" sz="5400" dirty="0" smtClean="0"/>
              <a:t>감사합니다</a:t>
            </a:r>
            <a:r>
              <a:rPr lang="en-US" altLang="ko-KR" sz="5400" dirty="0" smtClean="0"/>
              <a:t>!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966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생각해 봅시다</a:t>
            </a:r>
            <a:r>
              <a:rPr lang="en-US" altLang="ko-KR" dirty="0" smtClean="0"/>
              <a:t>!!</a:t>
            </a:r>
            <a:endParaRPr lang="ko-KR" altLang="en-US" dirty="0" smtClean="0"/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959850" cy="464185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정보화 시대</a:t>
            </a:r>
            <a:r>
              <a:rPr lang="en-US" altLang="ko-KR" dirty="0"/>
              <a:t>, </a:t>
            </a:r>
            <a:r>
              <a:rPr lang="ko-KR" altLang="en-US" dirty="0"/>
              <a:t>데이터와 정보의 차이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컴퓨터가 바라본 데이터의 조건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빅데이터의 서막</a:t>
            </a:r>
            <a:r>
              <a:rPr lang="en-US" altLang="ko-KR" dirty="0"/>
              <a:t>, </a:t>
            </a:r>
            <a:r>
              <a:rPr lang="ko-KR" altLang="en-US" dirty="0"/>
              <a:t>오픈소스진영의 반란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국내 빅데이터 시장의 현황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기술을 알면 보이는 것도 달라진다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소프트웨어를 공부해야만 하는 이유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 시대 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1" y="1137767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158749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88" y="1158749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132856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2741652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76" y="1628800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42" y="1988840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42" y="2852936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249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빅데이터의 의미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512" y="5733256"/>
            <a:ext cx="8550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>
                <a:latin typeface="+mn-ea"/>
                <a:ea typeface="+mn-ea"/>
              </a:rPr>
              <a:t>빅</a:t>
            </a:r>
            <a:r>
              <a:rPr lang="en-US" altLang="ko-KR" b="1" dirty="0" smtClean="0">
                <a:latin typeface="+mn-ea"/>
                <a:ea typeface="+mn-ea"/>
              </a:rPr>
              <a:t>(Big)</a:t>
            </a:r>
            <a:r>
              <a:rPr lang="ko-KR" altLang="en-US" b="1" dirty="0" smtClean="0">
                <a:latin typeface="+mn-ea"/>
                <a:ea typeface="+mn-ea"/>
              </a:rPr>
              <a:t>이란 의미는 훨씬 포괄적인 의미를 내포하고 있다</a:t>
            </a:r>
            <a:r>
              <a:rPr lang="en-US" altLang="ko-KR" b="1" dirty="0" smtClean="0">
                <a:latin typeface="+mn-ea"/>
                <a:ea typeface="+mn-ea"/>
              </a:rPr>
              <a:t>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/>
          <a:stretch/>
        </p:blipFill>
        <p:spPr bwMode="auto">
          <a:xfrm>
            <a:off x="920552" y="1556792"/>
            <a:ext cx="4267894" cy="336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 bwMode="auto">
          <a:xfrm>
            <a:off x="5673080" y="1340768"/>
            <a:ext cx="3888432" cy="3914038"/>
          </a:xfrm>
          <a:prstGeom prst="roundRect">
            <a:avLst>
              <a:gd name="adj" fmla="val 9847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1112" y="1484784"/>
            <a:ext cx="312297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빅데이터 연상개념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대용량 데이터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대량의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소셜 </a:t>
            </a:r>
            <a:r>
              <a:rPr lang="ko-KR" altLang="en-US" b="1" dirty="0">
                <a:solidFill>
                  <a:schemeClr val="bg1"/>
                </a:solidFill>
              </a:rPr>
              <a:t>미디어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차세대 </a:t>
            </a:r>
            <a:r>
              <a:rPr lang="ko-KR" altLang="en-US" b="1" dirty="0">
                <a:solidFill>
                  <a:schemeClr val="bg1"/>
                </a:solidFill>
              </a:rPr>
              <a:t>데이터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실시간 </a:t>
            </a:r>
            <a:r>
              <a:rPr lang="ko-KR" altLang="en-US" b="1" dirty="0">
                <a:solidFill>
                  <a:schemeClr val="bg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066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빅데이터의 의미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8504" y="1196752"/>
            <a:ext cx="937628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실제 오늘날 사람들은 매일 어마어마한 데이터를 쌓아가고 있다</a:t>
            </a:r>
            <a:r>
              <a:rPr lang="en-US" altLang="ko-KR" b="1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920552" y="2780928"/>
            <a:ext cx="3240360" cy="230425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latinLnBrk="0"/>
            <a:r>
              <a:rPr kumimoji="0" lang="en-US" altLang="ko-KR" sz="3200" b="1" dirty="0">
                <a:solidFill>
                  <a:schemeClr val="bg1"/>
                </a:solidFill>
                <a:latin typeface="Arial" charset="0"/>
              </a:rPr>
              <a:t>20</a:t>
            </a: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세기 까지 </a:t>
            </a:r>
            <a:endParaRPr kumimoji="0" lang="en-US" altLang="ko-KR" sz="3200" b="1" dirty="0" smtClean="0">
              <a:solidFill>
                <a:schemeClr val="bg1"/>
              </a:solidFill>
              <a:latin typeface="Arial" charset="0"/>
            </a:endParaRPr>
          </a:p>
          <a:p>
            <a:pPr algn="ctr" latinLnBrk="0">
              <a:lnSpc>
                <a:spcPct val="200000"/>
              </a:lnSpc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쌓은 데이터</a:t>
            </a:r>
            <a:endParaRPr kumimoji="0" lang="ko-KR" altLang="en-US" sz="3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5817096" y="2780928"/>
            <a:ext cx="3240360" cy="2304256"/>
          </a:xfrm>
          <a:prstGeom prst="roundRect">
            <a:avLst/>
          </a:prstGeom>
          <a:solidFill>
            <a:srgbClr val="CC6600"/>
          </a:soli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latinLnBrk="0">
              <a:lnSpc>
                <a:spcPct val="200000"/>
              </a:lnSpc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요즘 하루 동안</a:t>
            </a:r>
            <a:endParaRPr kumimoji="0" lang="en-US" altLang="ko-KR" sz="3200" b="1" dirty="0" smtClean="0">
              <a:solidFill>
                <a:schemeClr val="bg1"/>
              </a:solidFill>
              <a:latin typeface="Arial" charset="0"/>
            </a:endParaRPr>
          </a:p>
          <a:p>
            <a:pPr algn="ctr" latinLnBrk="0">
              <a:lnSpc>
                <a:spcPct val="200000"/>
              </a:lnSpc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만든 데이터</a:t>
            </a:r>
            <a:endParaRPr kumimoji="0" lang="ko-KR" altLang="en-US" sz="3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0952" y="3140968"/>
            <a:ext cx="8771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FF0000"/>
                </a:solidFill>
              </a:rPr>
              <a:t>&lt;</a:t>
            </a:r>
            <a:endParaRPr lang="ko-KR" alt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4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홍수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496616" y="1379125"/>
            <a:ext cx="7666588" cy="3990290"/>
            <a:chOff x="1496616" y="1379125"/>
            <a:chExt cx="7666588" cy="3990290"/>
          </a:xfrm>
        </p:grpSpPr>
        <p:grpSp>
          <p:nvGrpSpPr>
            <p:cNvPr id="18" name="그룹 17"/>
            <p:cNvGrpSpPr/>
            <p:nvPr/>
          </p:nvGrpSpPr>
          <p:grpSpPr>
            <a:xfrm>
              <a:off x="1496616" y="3861048"/>
              <a:ext cx="7666588" cy="1508367"/>
              <a:chOff x="1496616" y="3861048"/>
              <a:chExt cx="7666588" cy="1508367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496616" y="4907750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+mn-ea"/>
                    <a:ea typeface="+mn-ea"/>
                  </a:rPr>
                  <a:t>370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만건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pic>
            <p:nvPicPr>
              <p:cNvPr id="4" name="Picture 2" descr="Google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4372" y="4331686"/>
                <a:ext cx="1165183" cy="394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youtube logo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151" y="3861048"/>
                <a:ext cx="1335382" cy="1335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206513" y="4905835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+mn-ea"/>
                    <a:ea typeface="+mn-ea"/>
                  </a:rPr>
                  <a:t>430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986740" y="4905834"/>
                <a:ext cx="14638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+mn-ea"/>
                    <a:ea typeface="+mn-ea"/>
                  </a:rPr>
                  <a:t>97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만접속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054403" y="4905833"/>
                <a:ext cx="1771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+mn-ea"/>
                    <a:ea typeface="+mn-ea"/>
                  </a:rPr>
                  <a:t>1</a:t>
                </a:r>
                <a:r>
                  <a:rPr lang="en-US" altLang="ko-KR" b="1" dirty="0" smtClean="0">
                    <a:latin typeface="+mn-ea"/>
                    <a:ea typeface="+mn-ea"/>
                  </a:rPr>
                  <a:t>7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만스크롤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pic>
            <p:nvPicPr>
              <p:cNvPr id="9" name="Picture 6" descr="instagram logo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2994" y="4239426"/>
                <a:ext cx="2280210" cy="590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facebook logo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303" y="4358411"/>
                <a:ext cx="1831751" cy="3850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14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198" y="1379125"/>
              <a:ext cx="2625938" cy="2625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166961"/>
            <a:ext cx="9525000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2" y="1024086"/>
            <a:ext cx="95250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2" y="1018828"/>
            <a:ext cx="95250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3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빅데이터 </a:t>
            </a:r>
            <a:r>
              <a:rPr lang="en-US" dirty="0" smtClean="0"/>
              <a:t>-</a:t>
            </a:r>
            <a:r>
              <a:rPr lang="en-US" altLang="ko-KR" dirty="0" smtClean="0"/>
              <a:t> Word Cloud</a:t>
            </a:r>
            <a:endParaRPr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906000" cy="48768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954" y="3798565"/>
            <a:ext cx="263842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25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1250289" y="3841750"/>
            <a:ext cx="7360708" cy="2711450"/>
            <a:chOff x="1154113" y="3841750"/>
            <a:chExt cx="6794500" cy="2711450"/>
          </a:xfrm>
        </p:grpSpPr>
        <p:grpSp>
          <p:nvGrpSpPr>
            <p:cNvPr id="10247" name="Group 40"/>
            <p:cNvGrpSpPr>
              <a:grpSpLocks/>
            </p:cNvGrpSpPr>
            <p:nvPr/>
          </p:nvGrpSpPr>
          <p:grpSpPr bwMode="auto">
            <a:xfrm>
              <a:off x="1800225" y="3886200"/>
              <a:ext cx="5549900" cy="2084388"/>
              <a:chOff x="1134" y="2448"/>
              <a:chExt cx="3496" cy="1313"/>
            </a:xfrm>
          </p:grpSpPr>
          <p:pic>
            <p:nvPicPr>
              <p:cNvPr id="10263" name="Picture 28" descr="))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0"/>
              <a:stretch>
                <a:fillRect/>
              </a:stretch>
            </p:blipFill>
            <p:spPr bwMode="auto">
              <a:xfrm>
                <a:off x="1161" y="2448"/>
                <a:ext cx="3455" cy="1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64" name="Picture 17" descr="l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849"/>
              <a:stretch>
                <a:fillRect/>
              </a:stretch>
            </p:blipFill>
            <p:spPr bwMode="auto">
              <a:xfrm>
                <a:off x="1134" y="2495"/>
                <a:ext cx="3496" cy="1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248" name="Group 34"/>
            <p:cNvGrpSpPr>
              <a:grpSpLocks/>
            </p:cNvGrpSpPr>
            <p:nvPr/>
          </p:nvGrpSpPr>
          <p:grpSpPr bwMode="auto">
            <a:xfrm>
              <a:off x="1154113" y="3841750"/>
              <a:ext cx="1268412" cy="1263650"/>
              <a:chOff x="727" y="2420"/>
              <a:chExt cx="799" cy="796"/>
            </a:xfrm>
          </p:grpSpPr>
          <p:pic>
            <p:nvPicPr>
              <p:cNvPr id="10261" name="Picture 22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" y="2420"/>
                <a:ext cx="799" cy="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62" name="Rectangle 23"/>
              <p:cNvSpPr>
                <a:spLocks noChangeArrowheads="1"/>
              </p:cNvSpPr>
              <p:nvPr/>
            </p:nvSpPr>
            <p:spPr bwMode="auto">
              <a:xfrm>
                <a:off x="971" y="2702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사실</a:t>
                </a:r>
              </a:p>
            </p:txBody>
          </p:sp>
        </p:grpSp>
        <p:grpSp>
          <p:nvGrpSpPr>
            <p:cNvPr id="10249" name="Group 35"/>
            <p:cNvGrpSpPr>
              <a:grpSpLocks/>
            </p:cNvGrpSpPr>
            <p:nvPr/>
          </p:nvGrpSpPr>
          <p:grpSpPr bwMode="auto">
            <a:xfrm>
              <a:off x="2173288" y="4997450"/>
              <a:ext cx="1268412" cy="1265238"/>
              <a:chOff x="1369" y="3148"/>
              <a:chExt cx="799" cy="797"/>
            </a:xfrm>
          </p:grpSpPr>
          <p:pic>
            <p:nvPicPr>
              <p:cNvPr id="10259" name="Picture 21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9" y="3148"/>
                <a:ext cx="799" cy="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60" name="Rectangle 24"/>
              <p:cNvSpPr>
                <a:spLocks noChangeArrowheads="1"/>
              </p:cNvSpPr>
              <p:nvPr/>
            </p:nvSpPr>
            <p:spPr bwMode="auto">
              <a:xfrm>
                <a:off x="1523" y="3431"/>
                <a:ext cx="537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데이터</a:t>
                </a:r>
              </a:p>
            </p:txBody>
          </p:sp>
        </p:grpSp>
        <p:grpSp>
          <p:nvGrpSpPr>
            <p:cNvPr id="10250" name="Group 36"/>
            <p:cNvGrpSpPr>
              <a:grpSpLocks/>
            </p:cNvGrpSpPr>
            <p:nvPr/>
          </p:nvGrpSpPr>
          <p:grpSpPr bwMode="auto">
            <a:xfrm>
              <a:off x="3930650" y="5289550"/>
              <a:ext cx="1265238" cy="1263650"/>
              <a:chOff x="2476" y="3332"/>
              <a:chExt cx="797" cy="796"/>
            </a:xfrm>
          </p:grpSpPr>
          <p:pic>
            <p:nvPicPr>
              <p:cNvPr id="10257" name="Picture 20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" y="3332"/>
                <a:ext cx="797" cy="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8" name="Rectangle 25"/>
              <p:cNvSpPr>
                <a:spLocks noChangeArrowheads="1"/>
              </p:cNvSpPr>
              <p:nvPr/>
            </p:nvSpPr>
            <p:spPr bwMode="auto">
              <a:xfrm>
                <a:off x="2719" y="3614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정보</a:t>
                </a:r>
              </a:p>
            </p:txBody>
          </p:sp>
        </p:grpSp>
        <p:grpSp>
          <p:nvGrpSpPr>
            <p:cNvPr id="10251" name="Group 37"/>
            <p:cNvGrpSpPr>
              <a:grpSpLocks/>
            </p:cNvGrpSpPr>
            <p:nvPr/>
          </p:nvGrpSpPr>
          <p:grpSpPr bwMode="auto">
            <a:xfrm>
              <a:off x="5640388" y="4997450"/>
              <a:ext cx="1265237" cy="1265238"/>
              <a:chOff x="3553" y="3148"/>
              <a:chExt cx="797" cy="797"/>
            </a:xfrm>
          </p:grpSpPr>
          <p:pic>
            <p:nvPicPr>
              <p:cNvPr id="10255" name="Picture 19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3" y="3148"/>
                <a:ext cx="797" cy="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6" name="Rectangle 26"/>
              <p:cNvSpPr>
                <a:spLocks noChangeArrowheads="1"/>
              </p:cNvSpPr>
              <p:nvPr/>
            </p:nvSpPr>
            <p:spPr bwMode="auto">
              <a:xfrm>
                <a:off x="3795" y="3431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지식</a:t>
                </a:r>
              </a:p>
            </p:txBody>
          </p:sp>
        </p:grpSp>
        <p:grpSp>
          <p:nvGrpSpPr>
            <p:cNvPr id="10252" name="Group 38"/>
            <p:cNvGrpSpPr>
              <a:grpSpLocks/>
            </p:cNvGrpSpPr>
            <p:nvPr/>
          </p:nvGrpSpPr>
          <p:grpSpPr bwMode="auto">
            <a:xfrm>
              <a:off x="6680200" y="3841750"/>
              <a:ext cx="1268413" cy="1263650"/>
              <a:chOff x="4208" y="2420"/>
              <a:chExt cx="799" cy="796"/>
            </a:xfrm>
          </p:grpSpPr>
          <p:pic>
            <p:nvPicPr>
              <p:cNvPr id="10253" name="Picture 18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8" y="2420"/>
                <a:ext cx="799" cy="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4" name="Rectangle 27"/>
              <p:cNvSpPr>
                <a:spLocks noChangeArrowheads="1"/>
              </p:cNvSpPr>
              <p:nvPr/>
            </p:nvSpPr>
            <p:spPr bwMode="auto">
              <a:xfrm>
                <a:off x="4452" y="2702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지혜</a:t>
                </a:r>
              </a:p>
            </p:txBody>
          </p:sp>
        </p:grp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1299387" y="2057400"/>
            <a:ext cx="7697620" cy="16619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152400" indent="-152400" algn="just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dirty="0">
                <a:latin typeface="+mn-ea"/>
                <a:ea typeface="+mn-ea"/>
              </a:rPr>
              <a:t> 우리가 다루는 것은</a:t>
            </a:r>
            <a:r>
              <a:rPr lang="en-US" altLang="ko-KR" dirty="0">
                <a:latin typeface="+mn-ea"/>
                <a:ea typeface="+mn-ea"/>
              </a:rPr>
              <a:t>?   </a:t>
            </a:r>
            <a:r>
              <a:rPr lang="ko-KR" altLang="en-US" dirty="0">
                <a:latin typeface="+mn-ea"/>
                <a:ea typeface="+mn-ea"/>
              </a:rPr>
              <a:t>데이터는 무엇인가</a:t>
            </a:r>
            <a:r>
              <a:rPr lang="en-US" altLang="ko-KR" dirty="0">
                <a:latin typeface="+mn-ea"/>
                <a:ea typeface="+mn-ea"/>
              </a:rPr>
              <a:t>? </a:t>
            </a:r>
          </a:p>
          <a:p>
            <a:pPr marL="152400" indent="-152400" algn="just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도대체 무엇을 수집하고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어떻게 표현하고</a:t>
            </a:r>
            <a:r>
              <a:rPr lang="en-US" altLang="ko-KR" dirty="0">
                <a:latin typeface="+mn-ea"/>
                <a:ea typeface="+mn-ea"/>
              </a:rPr>
              <a:t>,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관리는 왜 해야하고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활용은 어떤 방식으로 해야할까</a:t>
            </a:r>
            <a:r>
              <a:rPr lang="en-US" altLang="ko-KR" dirty="0">
                <a:latin typeface="+mn-ea"/>
                <a:ea typeface="+mn-ea"/>
              </a:rPr>
              <a:t>?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1250289" y="1314451"/>
            <a:ext cx="46410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정보화 시대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빅데이터 시대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!!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761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cdb2004c012l">
  <a:themeElements>
    <a:clrScheme name="sample 1">
      <a:dk1>
        <a:srgbClr val="2B166E"/>
      </a:dk1>
      <a:lt1>
        <a:srgbClr val="FFFFFF"/>
      </a:lt1>
      <a:dk2>
        <a:srgbClr val="336699"/>
      </a:dk2>
      <a:lt2>
        <a:srgbClr val="C0C0C0"/>
      </a:lt2>
      <a:accent1>
        <a:srgbClr val="458F8F"/>
      </a:accent1>
      <a:accent2>
        <a:srgbClr val="CCCC00"/>
      </a:accent2>
      <a:accent3>
        <a:srgbClr val="FFFFFF"/>
      </a:accent3>
      <a:accent4>
        <a:srgbClr val="23115D"/>
      </a:accent4>
      <a:accent5>
        <a:srgbClr val="B0C6C6"/>
      </a:accent5>
      <a:accent6>
        <a:srgbClr val="B9B900"/>
      </a:accent6>
      <a:hlink>
        <a:srgbClr val="9999FF"/>
      </a:hlink>
      <a:folHlink>
        <a:srgbClr val="6C9BB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2B166E"/>
        </a:dk1>
        <a:lt1>
          <a:srgbClr val="FFFFFF"/>
        </a:lt1>
        <a:dk2>
          <a:srgbClr val="336699"/>
        </a:dk2>
        <a:lt2>
          <a:srgbClr val="C0C0C0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3115D"/>
        </a:accent4>
        <a:accent5>
          <a:srgbClr val="B0C6C6"/>
        </a:accent5>
        <a:accent6>
          <a:srgbClr val="B9B900"/>
        </a:accent6>
        <a:hlink>
          <a:srgbClr val="9999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2CA3C8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CCE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666633"/>
        </a:dk1>
        <a:lt1>
          <a:srgbClr val="FFFFFF"/>
        </a:lt1>
        <a:dk2>
          <a:srgbClr val="000000"/>
        </a:dk2>
        <a:lt2>
          <a:srgbClr val="D1C68D"/>
        </a:lt2>
        <a:accent1>
          <a:srgbClr val="C86C62"/>
        </a:accent1>
        <a:accent2>
          <a:srgbClr val="C78DD7"/>
        </a:accent2>
        <a:accent3>
          <a:srgbClr val="FFFFFF"/>
        </a:accent3>
        <a:accent4>
          <a:srgbClr val="56562A"/>
        </a:accent4>
        <a:accent5>
          <a:srgbClr val="E0BAB7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section1 Java란</Template>
  <TotalTime>9189</TotalTime>
  <Words>1297</Words>
  <Application>Microsoft Office PowerPoint</Application>
  <PresentationFormat>A4 용지(210x297mm)</PresentationFormat>
  <Paragraphs>242</Paragraphs>
  <Slides>25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cdb2004c012l</vt:lpstr>
      <vt:lpstr>Python Course for BigData</vt:lpstr>
      <vt:lpstr>Profile</vt:lpstr>
      <vt:lpstr>생각해 봅시다!!</vt:lpstr>
      <vt:lpstr>빅데이터 시대 !!</vt:lpstr>
      <vt:lpstr>빅데이터의 의미</vt:lpstr>
      <vt:lpstr>빅데이터의 의미</vt:lpstr>
      <vt:lpstr>데이터의 홍수</vt:lpstr>
      <vt:lpstr>빅데이터 - Word Cloud</vt:lpstr>
      <vt:lpstr>데이터의 이해</vt:lpstr>
      <vt:lpstr>빅데이터의 서막, 오픈소스진영의 반란</vt:lpstr>
      <vt:lpstr>빅데이터의 주요특징 (3V, 4V, 5V)</vt:lpstr>
      <vt:lpstr>CAP 이론에 기반한 빅데이터 제품</vt:lpstr>
      <vt:lpstr>빅데이터 관련 기술 – BigData Eco System</vt:lpstr>
      <vt:lpstr>빅데이터의 목적 </vt:lpstr>
      <vt:lpstr>4차산업혁명에 대한 이해</vt:lpstr>
      <vt:lpstr>4차산업혁명, Industry 4.0</vt:lpstr>
      <vt:lpstr>데이터과학, Data Science</vt:lpstr>
      <vt:lpstr>빅데이터 전문가, Data Scientist</vt:lpstr>
      <vt:lpstr>데이터과학의 관심분야</vt:lpstr>
      <vt:lpstr>빅데이터 처리 4단계</vt:lpstr>
      <vt:lpstr>데이터 관련 산업 종사자들</vt:lpstr>
      <vt:lpstr>Why Python ?</vt:lpstr>
      <vt:lpstr>파이썬의 특징</vt:lpstr>
      <vt:lpstr>파이썬 과정 커리큘럼</vt:lpstr>
      <vt:lpstr>END</vt:lpstr>
    </vt:vector>
  </TitlesOfParts>
  <Company>웹서비스팀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이중구</dc:creator>
  <cp:lastModifiedBy>user</cp:lastModifiedBy>
  <cp:revision>519</cp:revision>
  <dcterms:created xsi:type="dcterms:W3CDTF">2002-06-08T00:31:27Z</dcterms:created>
  <dcterms:modified xsi:type="dcterms:W3CDTF">2018-08-31T13:15:20Z</dcterms:modified>
</cp:coreProperties>
</file>